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300" r:id="rId3"/>
    <p:sldId id="258" r:id="rId4"/>
    <p:sldId id="280" r:id="rId5"/>
    <p:sldId id="281" r:id="rId6"/>
    <p:sldId id="259" r:id="rId7"/>
    <p:sldId id="265" r:id="rId8"/>
    <p:sldId id="267" r:id="rId9"/>
    <p:sldId id="293" r:id="rId10"/>
    <p:sldId id="282" r:id="rId11"/>
    <p:sldId id="296" r:id="rId12"/>
    <p:sldId id="285" r:id="rId13"/>
    <p:sldId id="260" r:id="rId14"/>
    <p:sldId id="292" r:id="rId15"/>
    <p:sldId id="276" r:id="rId16"/>
    <p:sldId id="295" r:id="rId17"/>
    <p:sldId id="289" r:id="rId18"/>
    <p:sldId id="275" r:id="rId19"/>
    <p:sldId id="286" r:id="rId20"/>
    <p:sldId id="272" r:id="rId21"/>
    <p:sldId id="302" r:id="rId22"/>
    <p:sldId id="304" r:id="rId23"/>
    <p:sldId id="261" r:id="rId24"/>
    <p:sldId id="273" r:id="rId25"/>
    <p:sldId id="287" r:id="rId26"/>
    <p:sldId id="305" r:id="rId27"/>
    <p:sldId id="262" r:id="rId28"/>
    <p:sldId id="299" r:id="rId29"/>
    <p:sldId id="298" r:id="rId30"/>
    <p:sldId id="288" r:id="rId31"/>
    <p:sldId id="297" r:id="rId3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Gils, Kelly van" initials="GKv [6]" lastIdx="1" clrIdx="6">
    <p:extLst/>
  </p:cmAuthor>
  <p:cmAuthor id="1" name="Elize van Berkel" initials="EvB" lastIdx="59" clrIdx="0">
    <p:extLst/>
  </p:cmAuthor>
  <p:cmAuthor id="8" name="Gils, Kelly van" initials="GKv [7]" lastIdx="1" clrIdx="7">
    <p:extLst/>
  </p:cmAuthor>
  <p:cmAuthor id="2" name="Gils, Kelly van" initials="GKv" lastIdx="1" clrIdx="1">
    <p:extLst/>
  </p:cmAuthor>
  <p:cmAuthor id="9" name="Gils, Kelly van" initials="GKv [8]" lastIdx="1" clrIdx="8">
    <p:extLst/>
  </p:cmAuthor>
  <p:cmAuthor id="3" name="Gils, Kelly van" initials="GKv [2]" lastIdx="1" clrIdx="2">
    <p:extLst/>
  </p:cmAuthor>
  <p:cmAuthor id="4" name="Gils, Kelly van" initials="GKv [3]" lastIdx="1" clrIdx="3">
    <p:extLst/>
  </p:cmAuthor>
  <p:cmAuthor id="5" name="Gils, Kelly van" initials="GKv [4]" lastIdx="1" clrIdx="4">
    <p:extLst/>
  </p:cmAuthor>
  <p:cmAuthor id="6" name="Gils, Kelly van" initials="GKv [5]"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E815"/>
    <a:srgbClr val="FF9900"/>
    <a:srgbClr val="FF9913"/>
    <a:srgbClr val="FFDF79"/>
    <a:srgbClr val="B3E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22" autoAdjust="0"/>
    <p:restoredTop sz="89618" autoAdjust="0"/>
  </p:normalViewPr>
  <p:slideViewPr>
    <p:cSldViewPr snapToGrid="0">
      <p:cViewPr varScale="1">
        <p:scale>
          <a:sx n="76" d="100"/>
          <a:sy n="76" d="100"/>
        </p:scale>
        <p:origin x="715" y="43"/>
      </p:cViewPr>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0F7DD7-6E09-49BE-BF3F-2A00FEB13F86}" type="datetimeFigureOut">
              <a:rPr lang="nl-NL" smtClean="0"/>
              <a:t>16-03-2018</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72039B-1CBB-40A0-BC83-F27D41BD9AFB}" type="slidenum">
              <a:rPr lang="nl-NL" smtClean="0"/>
              <a:t>‹#›</a:t>
            </a:fld>
            <a:endParaRPr lang="nl-NL"/>
          </a:p>
        </p:txBody>
      </p:sp>
    </p:spTree>
    <p:extLst>
      <p:ext uri="{BB962C8B-B14F-4D97-AF65-F5344CB8AC3E}">
        <p14:creationId xmlns:p14="http://schemas.microsoft.com/office/powerpoint/2010/main" val="363346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schooltv.nl/video/bestuiving-bijen-verspreiden-stuifmeel/"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www.schooltv.nl/beeldbank/clip/20050224_bij01"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youtube.com/watch?v=xWFEBho_Uy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youtube.com/watch?v=ndHF5Up5s04"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duurzaamheld.nl/"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www.greenpeace.nl/lesmateriaal/?lm=11&amp;dl=GPNL020NDSM32-all"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wildebijen.n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err="1" smtClean="0"/>
              <a:t>Dit</a:t>
            </a:r>
            <a:r>
              <a:rPr lang="en-US" sz="1200" b="0" dirty="0" smtClean="0"/>
              <a:t> is de (</a:t>
            </a:r>
            <a:r>
              <a:rPr lang="en-US" sz="1200" b="0" dirty="0" err="1" smtClean="0"/>
              <a:t>digibord</a:t>
            </a:r>
            <a:r>
              <a:rPr lang="en-US" sz="1200" b="0" dirty="0" smtClean="0"/>
              <a:t>)</a:t>
            </a:r>
            <a:r>
              <a:rPr lang="en-US" sz="1200" b="0" baseline="0" dirty="0" smtClean="0"/>
              <a:t>les “Help de </a:t>
            </a:r>
            <a:r>
              <a:rPr lang="en-US" sz="1200" b="0" baseline="0" dirty="0" err="1" smtClean="0"/>
              <a:t>bijen</a:t>
            </a:r>
            <a:r>
              <a:rPr lang="en-US" sz="1200" b="0" baseline="0" dirty="0" smtClean="0"/>
              <a:t>”. </a:t>
            </a:r>
          </a:p>
          <a:p>
            <a:r>
              <a:rPr lang="en-US" sz="1200" b="0" dirty="0" err="1" smtClean="0"/>
              <a:t>Bekijk</a:t>
            </a:r>
            <a:r>
              <a:rPr lang="en-US" sz="1200" b="0" dirty="0" smtClean="0"/>
              <a:t> de </a:t>
            </a:r>
            <a:r>
              <a:rPr lang="en-US" sz="1200" b="0" dirty="0" err="1" smtClean="0"/>
              <a:t>powerpoint</a:t>
            </a:r>
            <a:r>
              <a:rPr lang="en-US" sz="1200" b="0" dirty="0" smtClean="0"/>
              <a:t> in </a:t>
            </a:r>
            <a:r>
              <a:rPr lang="en-US" sz="1200" b="0" dirty="0" err="1" smtClean="0"/>
              <a:t>presentatiemodus</a:t>
            </a:r>
            <a:r>
              <a:rPr lang="en-US" sz="1200" b="0" dirty="0" smtClean="0"/>
              <a:t>. Ga in het menu </a:t>
            </a:r>
            <a:r>
              <a:rPr lang="en-US" sz="1200" b="0" dirty="0" err="1" smtClean="0"/>
              <a:t>naar</a:t>
            </a:r>
            <a:r>
              <a:rPr lang="en-US" sz="1200" b="0" dirty="0" smtClean="0"/>
              <a:t> </a:t>
            </a:r>
            <a:r>
              <a:rPr lang="en-US" sz="1200" b="0" baseline="0" dirty="0" smtClean="0"/>
              <a:t>“Slide show”/ “</a:t>
            </a:r>
            <a:r>
              <a:rPr lang="en-US" sz="1200" b="0" baseline="0" dirty="0" err="1" smtClean="0"/>
              <a:t>Dia</a:t>
            </a:r>
            <a:r>
              <a:rPr lang="en-US" sz="1200" b="0" baseline="0" dirty="0" smtClean="0"/>
              <a:t> </a:t>
            </a:r>
            <a:r>
              <a:rPr lang="en-US" sz="1200" b="0" baseline="0" dirty="0" err="1" smtClean="0"/>
              <a:t>weergave</a:t>
            </a:r>
            <a:r>
              <a:rPr lang="en-US" sz="1200" b="0" baseline="0" dirty="0" smtClean="0"/>
              <a:t>” </a:t>
            </a:r>
            <a:r>
              <a:rPr lang="en-US" sz="1200" b="0" baseline="0" dirty="0" err="1" smtClean="0"/>
              <a:t>en</a:t>
            </a:r>
            <a:r>
              <a:rPr lang="en-US" sz="1200" b="0" baseline="0" dirty="0" smtClean="0"/>
              <a:t> </a:t>
            </a:r>
            <a:r>
              <a:rPr lang="en-US" sz="1200" b="0" baseline="0" dirty="0" err="1" smtClean="0"/>
              <a:t>vink</a:t>
            </a:r>
            <a:r>
              <a:rPr lang="en-US" sz="1200" b="0" baseline="0" dirty="0" smtClean="0"/>
              <a:t> “Use presenter view” of “</a:t>
            </a:r>
            <a:r>
              <a:rPr lang="en-US" sz="1200" b="0" baseline="0" dirty="0" err="1" smtClean="0"/>
              <a:t>presentatiemodus</a:t>
            </a:r>
            <a:r>
              <a:rPr lang="en-US" sz="1200" b="0" baseline="0" dirty="0" smtClean="0"/>
              <a:t>” </a:t>
            </a:r>
            <a:r>
              <a:rPr lang="en-US" sz="1200" b="0" baseline="0" dirty="0" err="1" smtClean="0"/>
              <a:t>aan</a:t>
            </a:r>
            <a:r>
              <a:rPr lang="en-US" sz="1200" b="0" baseline="0" dirty="0" smtClean="0"/>
              <a:t>. </a:t>
            </a:r>
          </a:p>
          <a:p>
            <a:r>
              <a:rPr lang="en-US" sz="1200" b="0" baseline="0" dirty="0" smtClean="0"/>
              <a:t>Met </a:t>
            </a:r>
            <a:r>
              <a:rPr lang="en-US" sz="1200" b="0" baseline="0" dirty="0" err="1" smtClean="0"/>
              <a:t>deze</a:t>
            </a:r>
            <a:r>
              <a:rPr lang="en-US" sz="1200" b="0" baseline="0" dirty="0" smtClean="0"/>
              <a:t> </a:t>
            </a:r>
            <a:r>
              <a:rPr lang="en-US" sz="1200" b="0" baseline="0" dirty="0" err="1" smtClean="0"/>
              <a:t>functie</a:t>
            </a:r>
            <a:r>
              <a:rPr lang="en-US" sz="1200" b="0" baseline="0" dirty="0" smtClean="0"/>
              <a:t> </a:t>
            </a:r>
            <a:r>
              <a:rPr lang="en-US" sz="1200" b="0" baseline="0" dirty="0" err="1" smtClean="0"/>
              <a:t>zie</a:t>
            </a:r>
            <a:r>
              <a:rPr lang="en-US" sz="1200" b="0" baseline="0" dirty="0" smtClean="0"/>
              <a:t> je op het </a:t>
            </a:r>
            <a:r>
              <a:rPr lang="en-US" sz="1200" b="0" baseline="0" dirty="0" err="1" smtClean="0"/>
              <a:t>grote</a:t>
            </a:r>
            <a:r>
              <a:rPr lang="en-US" sz="1200" b="0" baseline="0" dirty="0" smtClean="0"/>
              <a:t> </a:t>
            </a:r>
            <a:r>
              <a:rPr lang="en-US" sz="1200" b="0" baseline="0" dirty="0" err="1" smtClean="0"/>
              <a:t>scherm</a:t>
            </a:r>
            <a:r>
              <a:rPr lang="en-US" sz="1200" b="0" baseline="0" dirty="0" smtClean="0"/>
              <a:t> (beamer/ </a:t>
            </a:r>
            <a:r>
              <a:rPr lang="en-US" sz="1200" b="0" baseline="0" dirty="0" err="1" smtClean="0"/>
              <a:t>digibord</a:t>
            </a:r>
            <a:r>
              <a:rPr lang="en-US" sz="1200" b="0" baseline="0" dirty="0" smtClean="0"/>
              <a:t>) de </a:t>
            </a:r>
            <a:r>
              <a:rPr lang="en-US" sz="1200" b="0" baseline="0" dirty="0" err="1" smtClean="0"/>
              <a:t>leerlingenweergave</a:t>
            </a:r>
            <a:r>
              <a:rPr lang="en-US" sz="1200" b="0" baseline="0" dirty="0" smtClean="0"/>
              <a:t>. Op je </a:t>
            </a:r>
            <a:r>
              <a:rPr lang="en-US" sz="1200" b="0" baseline="0" dirty="0" err="1" smtClean="0"/>
              <a:t>eigen</a:t>
            </a:r>
            <a:r>
              <a:rPr lang="en-US" sz="1200" b="0" baseline="0" dirty="0" smtClean="0"/>
              <a:t> </a:t>
            </a:r>
            <a:r>
              <a:rPr lang="en-US" sz="1200" b="0" baseline="0" dirty="0" err="1" smtClean="0"/>
              <a:t>scherm</a:t>
            </a:r>
            <a:r>
              <a:rPr lang="en-US" sz="1200" b="0" baseline="0" dirty="0" smtClean="0"/>
              <a:t> </a:t>
            </a:r>
            <a:r>
              <a:rPr lang="en-US" sz="1200" b="0" baseline="0" dirty="0" err="1" smtClean="0"/>
              <a:t>zie</a:t>
            </a:r>
            <a:r>
              <a:rPr lang="en-US" sz="1200" b="0" baseline="0" dirty="0" smtClean="0"/>
              <a:t> je </a:t>
            </a:r>
            <a:r>
              <a:rPr lang="en-US" sz="1200" b="0" baseline="0" dirty="0" err="1" smtClean="0"/>
              <a:t>deze</a:t>
            </a:r>
            <a:r>
              <a:rPr lang="en-US" sz="1200" b="0" baseline="0" dirty="0" smtClean="0"/>
              <a:t> </a:t>
            </a:r>
            <a:r>
              <a:rPr lang="en-US" sz="1200" b="0" baseline="0" dirty="0" err="1" smtClean="0"/>
              <a:t>notities</a:t>
            </a:r>
            <a:r>
              <a:rPr lang="en-US" sz="1200" b="0" baseline="0" dirty="0" smtClean="0"/>
              <a:t> (met </a:t>
            </a:r>
            <a:r>
              <a:rPr lang="en-US" sz="1200" b="0" baseline="0" dirty="0" err="1" smtClean="0"/>
              <a:t>antwoorden</a:t>
            </a:r>
            <a:r>
              <a:rPr lang="en-US" sz="1200" b="0" baseline="0" dirty="0" smtClean="0"/>
              <a:t>). </a:t>
            </a:r>
            <a:r>
              <a:rPr lang="en-US" sz="1200" b="0" baseline="0" dirty="0" err="1" smtClean="0"/>
              <a:t>Navigeren</a:t>
            </a:r>
            <a:r>
              <a:rPr lang="en-US" sz="1200" b="0" baseline="0" dirty="0" smtClean="0"/>
              <a:t> </a:t>
            </a:r>
            <a:r>
              <a:rPr lang="en-US" sz="1200" b="0" baseline="0" dirty="0" err="1" smtClean="0"/>
              <a:t>en</a:t>
            </a:r>
            <a:r>
              <a:rPr lang="en-US" sz="1200" b="0" baseline="0" dirty="0" smtClean="0"/>
              <a:t> </a:t>
            </a:r>
            <a:r>
              <a:rPr lang="en-US" sz="1200" b="0" baseline="0" dirty="0" err="1" smtClean="0"/>
              <a:t>filmpjes</a:t>
            </a:r>
            <a:r>
              <a:rPr lang="en-US" sz="1200" b="0" baseline="0" dirty="0" smtClean="0"/>
              <a:t> </a:t>
            </a:r>
            <a:r>
              <a:rPr lang="en-US" sz="1200" b="0" baseline="0" dirty="0" err="1" smtClean="0"/>
              <a:t>aanklikken</a:t>
            </a:r>
            <a:r>
              <a:rPr lang="en-US" sz="1200" b="0" baseline="0" dirty="0" smtClean="0"/>
              <a:t>  doe je op het </a:t>
            </a:r>
            <a:r>
              <a:rPr lang="en-US" sz="1200" b="0" baseline="0" dirty="0" err="1" smtClean="0"/>
              <a:t>digibord</a:t>
            </a:r>
            <a:r>
              <a:rPr lang="en-US" sz="1200" b="0" baseline="0" dirty="0" smtClean="0"/>
              <a:t>. </a:t>
            </a:r>
          </a:p>
          <a:p>
            <a:r>
              <a:rPr lang="en-US" sz="1200" b="0" baseline="0" dirty="0" smtClean="0"/>
              <a:t>In de </a:t>
            </a:r>
            <a:r>
              <a:rPr lang="en-US" sz="1200" b="0" baseline="0" dirty="0" err="1" smtClean="0"/>
              <a:t>notities</a:t>
            </a:r>
            <a:r>
              <a:rPr lang="en-US" sz="1200" b="0" baseline="0" dirty="0" smtClean="0"/>
              <a:t> </a:t>
            </a:r>
            <a:r>
              <a:rPr lang="en-US" sz="1200" b="0" baseline="0" dirty="0" err="1" smtClean="0"/>
              <a:t>staan</a:t>
            </a:r>
            <a:r>
              <a:rPr lang="en-US" sz="1200" b="0" baseline="0" dirty="0" smtClean="0"/>
              <a:t> tips, </a:t>
            </a:r>
            <a:r>
              <a:rPr lang="en-US" sz="1200" b="0" baseline="0" dirty="0" err="1" smtClean="0"/>
              <a:t>verdiepingsmogelijkheden</a:t>
            </a:r>
            <a:r>
              <a:rPr lang="en-US" sz="1200" b="0" baseline="0" dirty="0" smtClean="0"/>
              <a:t>, </a:t>
            </a:r>
            <a:r>
              <a:rPr lang="en-US" sz="1200" b="0" baseline="0" dirty="0" err="1" smtClean="0"/>
              <a:t>uitleg</a:t>
            </a:r>
            <a:r>
              <a:rPr lang="en-US" sz="1200" b="0" baseline="0" dirty="0" smtClean="0"/>
              <a:t> </a:t>
            </a:r>
            <a:r>
              <a:rPr lang="en-US" sz="1200" b="0" baseline="0" dirty="0" err="1" smtClean="0"/>
              <a:t>en</a:t>
            </a:r>
            <a:r>
              <a:rPr lang="en-US" sz="1200" b="0" baseline="0" dirty="0" smtClean="0"/>
              <a:t> </a:t>
            </a:r>
            <a:r>
              <a:rPr lang="en-US" sz="1200" b="0" baseline="0" dirty="0" err="1" smtClean="0"/>
              <a:t>antwoorden</a:t>
            </a:r>
            <a:r>
              <a:rPr lang="en-US" sz="1200" b="0" baseline="0" dirty="0" smtClean="0"/>
              <a:t>. </a:t>
            </a:r>
          </a:p>
          <a:p>
            <a:r>
              <a:rPr lang="en-US" sz="1200" b="0" baseline="0" dirty="0" smtClean="0"/>
              <a:t> </a:t>
            </a:r>
            <a:endParaRPr lang="nl-NL" sz="1200" b="0" dirty="0"/>
          </a:p>
        </p:txBody>
      </p:sp>
      <p:sp>
        <p:nvSpPr>
          <p:cNvPr id="4" name="Slide Number Placeholder 3"/>
          <p:cNvSpPr>
            <a:spLocks noGrp="1"/>
          </p:cNvSpPr>
          <p:nvPr>
            <p:ph type="sldNum" sz="quarter" idx="10"/>
          </p:nvPr>
        </p:nvSpPr>
        <p:spPr/>
        <p:txBody>
          <a:bodyPr/>
          <a:lstStyle/>
          <a:p>
            <a:fld id="{F772039B-1CBB-40A0-BC83-F27D41BD9AFB}" type="slidenum">
              <a:rPr lang="nl-NL" smtClean="0"/>
              <a:t>1</a:t>
            </a:fld>
            <a:endParaRPr lang="nl-NL"/>
          </a:p>
        </p:txBody>
      </p:sp>
    </p:spTree>
    <p:extLst>
      <p:ext uri="{BB962C8B-B14F-4D97-AF65-F5344CB8AC3E}">
        <p14:creationId xmlns:p14="http://schemas.microsoft.com/office/powerpoint/2010/main" val="4191015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smtClean="0">
                <a:solidFill>
                  <a:prstClr val="black"/>
                </a:solidFill>
              </a:rPr>
              <a:t>Verdieping</a:t>
            </a:r>
            <a:r>
              <a:rPr lang="en-US" sz="1200" b="1" dirty="0" smtClean="0">
                <a:solidFill>
                  <a:prstClr val="black"/>
                </a:solidFill>
              </a:rPr>
              <a:t>: </a:t>
            </a:r>
            <a:r>
              <a:rPr lang="en-US" sz="1200" dirty="0" err="1" smtClean="0">
                <a:solidFill>
                  <a:prstClr val="black"/>
                </a:solidFill>
              </a:rPr>
              <a:t>laat</a:t>
            </a:r>
            <a:r>
              <a:rPr lang="en-US" sz="1200" dirty="0" smtClean="0">
                <a:solidFill>
                  <a:prstClr val="black"/>
                </a:solidFill>
              </a:rPr>
              <a:t> de </a:t>
            </a:r>
            <a:r>
              <a:rPr lang="en-US" sz="1200" dirty="0" err="1" smtClean="0">
                <a:solidFill>
                  <a:prstClr val="black"/>
                </a:solidFill>
              </a:rPr>
              <a:t>leerlingen</a:t>
            </a:r>
            <a:r>
              <a:rPr lang="en-US" sz="1200" dirty="0" smtClean="0">
                <a:solidFill>
                  <a:prstClr val="black"/>
                </a:solidFill>
              </a:rPr>
              <a:t> op internet </a:t>
            </a:r>
            <a:r>
              <a:rPr lang="en-US" sz="1200" dirty="0" err="1" smtClean="0">
                <a:solidFill>
                  <a:prstClr val="black"/>
                </a:solidFill>
              </a:rPr>
              <a:t>zoeken</a:t>
            </a:r>
            <a:r>
              <a:rPr lang="en-US" sz="1200" dirty="0" smtClean="0">
                <a:solidFill>
                  <a:prstClr val="black"/>
                </a:solidFill>
              </a:rPr>
              <a:t> </a:t>
            </a:r>
            <a:r>
              <a:rPr lang="en-US" sz="1200" dirty="0" err="1" smtClean="0">
                <a:solidFill>
                  <a:prstClr val="black"/>
                </a:solidFill>
              </a:rPr>
              <a:t>naar</a:t>
            </a:r>
            <a:r>
              <a:rPr lang="en-US" sz="1200" dirty="0" smtClean="0">
                <a:solidFill>
                  <a:prstClr val="black"/>
                </a:solidFill>
              </a:rPr>
              <a:t> </a:t>
            </a:r>
            <a:r>
              <a:rPr lang="en-US" sz="1200" dirty="0" err="1" smtClean="0">
                <a:solidFill>
                  <a:prstClr val="black"/>
                </a:solidFill>
              </a:rPr>
              <a:t>soorten</a:t>
            </a:r>
            <a:r>
              <a:rPr lang="en-US" sz="1200" baseline="0" dirty="0" smtClean="0">
                <a:solidFill>
                  <a:prstClr val="black"/>
                </a:solidFill>
              </a:rPr>
              <a:t> </a:t>
            </a:r>
            <a:r>
              <a:rPr lang="en-US" sz="1200" baseline="0" dirty="0" err="1" smtClean="0">
                <a:solidFill>
                  <a:prstClr val="black"/>
                </a:solidFill>
              </a:rPr>
              <a:t>wilde</a:t>
            </a:r>
            <a:r>
              <a:rPr lang="en-US" sz="1200" baseline="0" dirty="0" smtClean="0">
                <a:solidFill>
                  <a:prstClr val="black"/>
                </a:solidFill>
              </a:rPr>
              <a:t> </a:t>
            </a:r>
            <a:r>
              <a:rPr lang="en-US" sz="1200" baseline="0" dirty="0" err="1" smtClean="0">
                <a:solidFill>
                  <a:prstClr val="black"/>
                </a:solidFill>
              </a:rPr>
              <a:t>bijen</a:t>
            </a:r>
            <a:r>
              <a:rPr lang="en-US" sz="1200" baseline="0" dirty="0" smtClean="0">
                <a:solidFill>
                  <a:prstClr val="black"/>
                </a:solidFill>
              </a:rPr>
              <a:t>. </a:t>
            </a:r>
            <a:r>
              <a:rPr lang="en-US" sz="1200" baseline="0" dirty="0" err="1" smtClean="0">
                <a:solidFill>
                  <a:prstClr val="black"/>
                </a:solidFill>
              </a:rPr>
              <a:t>Laat</a:t>
            </a:r>
            <a:r>
              <a:rPr lang="en-US" sz="1200" baseline="0" dirty="0" smtClean="0">
                <a:solidFill>
                  <a:prstClr val="black"/>
                </a:solidFill>
              </a:rPr>
              <a:t> </a:t>
            </a:r>
            <a:r>
              <a:rPr lang="en-US" sz="1200" baseline="0" dirty="0" err="1" smtClean="0">
                <a:solidFill>
                  <a:prstClr val="black"/>
                </a:solidFill>
              </a:rPr>
              <a:t>ze</a:t>
            </a:r>
            <a:r>
              <a:rPr lang="en-US" sz="1200" baseline="0" dirty="0" smtClean="0">
                <a:solidFill>
                  <a:prstClr val="black"/>
                </a:solidFill>
              </a:rPr>
              <a:t> twee </a:t>
            </a:r>
            <a:r>
              <a:rPr lang="en-US" sz="1200" baseline="0" dirty="0" err="1" smtClean="0">
                <a:solidFill>
                  <a:prstClr val="black"/>
                </a:solidFill>
              </a:rPr>
              <a:t>bijen</a:t>
            </a:r>
            <a:r>
              <a:rPr lang="en-US" sz="1200" baseline="0" dirty="0" smtClean="0">
                <a:solidFill>
                  <a:prstClr val="black"/>
                </a:solidFill>
              </a:rPr>
              <a:t> </a:t>
            </a:r>
            <a:r>
              <a:rPr lang="en-US" sz="1200" baseline="0" dirty="0" err="1" smtClean="0">
                <a:solidFill>
                  <a:prstClr val="black"/>
                </a:solidFill>
              </a:rPr>
              <a:t>uitkiezen</a:t>
            </a:r>
            <a:r>
              <a:rPr lang="en-US" sz="1200" baseline="0" dirty="0" smtClean="0">
                <a:solidFill>
                  <a:prstClr val="black"/>
                </a:solidFill>
              </a:rPr>
              <a:t> om met </a:t>
            </a:r>
            <a:r>
              <a:rPr lang="en-US" sz="1200" baseline="0" dirty="0" err="1" smtClean="0">
                <a:solidFill>
                  <a:prstClr val="black"/>
                </a:solidFill>
              </a:rPr>
              <a:t>elkaar</a:t>
            </a:r>
            <a:r>
              <a:rPr lang="en-US" sz="1200" baseline="0" dirty="0" smtClean="0">
                <a:solidFill>
                  <a:prstClr val="black"/>
                </a:solidFill>
              </a:rPr>
              <a:t> </a:t>
            </a:r>
            <a:r>
              <a:rPr lang="en-US" sz="1200" baseline="0" dirty="0" err="1" smtClean="0">
                <a:solidFill>
                  <a:prstClr val="black"/>
                </a:solidFill>
              </a:rPr>
              <a:t>te</a:t>
            </a:r>
            <a:r>
              <a:rPr lang="en-US" sz="1200" baseline="0" dirty="0" smtClean="0">
                <a:solidFill>
                  <a:prstClr val="black"/>
                </a:solidFill>
              </a:rPr>
              <a:t> </a:t>
            </a:r>
            <a:r>
              <a:rPr lang="en-US" sz="1200" baseline="0" dirty="0" err="1" smtClean="0">
                <a:solidFill>
                  <a:prstClr val="black"/>
                </a:solidFill>
              </a:rPr>
              <a:t>vergelijken</a:t>
            </a:r>
            <a:r>
              <a:rPr lang="en-US" sz="1200" baseline="0" dirty="0" smtClean="0">
                <a:solidFill>
                  <a:prstClr val="black"/>
                </a:solidFill>
              </a:rPr>
              <a:t>. Wat </a:t>
            </a:r>
            <a:r>
              <a:rPr lang="en-US" sz="1200" baseline="0" dirty="0" err="1" smtClean="0">
                <a:solidFill>
                  <a:prstClr val="black"/>
                </a:solidFill>
              </a:rPr>
              <a:t>zijn</a:t>
            </a:r>
            <a:r>
              <a:rPr lang="en-US" sz="1200" baseline="0" dirty="0" smtClean="0">
                <a:solidFill>
                  <a:prstClr val="black"/>
                </a:solidFill>
              </a:rPr>
              <a:t> de </a:t>
            </a:r>
            <a:r>
              <a:rPr lang="en-US" sz="1200" baseline="0" dirty="0" err="1" smtClean="0">
                <a:solidFill>
                  <a:prstClr val="black"/>
                </a:solidFill>
              </a:rPr>
              <a:t>verschillen</a:t>
            </a:r>
            <a:r>
              <a:rPr lang="en-US" sz="1200" baseline="0" dirty="0" smtClean="0">
                <a:solidFill>
                  <a:prstClr val="black"/>
                </a:solidFill>
              </a:rPr>
              <a:t>? </a:t>
            </a:r>
            <a:r>
              <a:rPr lang="en-US" sz="1200" baseline="0" dirty="0" err="1" smtClean="0">
                <a:solidFill>
                  <a:prstClr val="black"/>
                </a:solidFill>
              </a:rPr>
              <a:t>En</a:t>
            </a:r>
            <a:r>
              <a:rPr lang="en-US" sz="1200" baseline="0" dirty="0" smtClean="0">
                <a:solidFill>
                  <a:prstClr val="black"/>
                </a:solidFill>
              </a:rPr>
              <a:t> wat </a:t>
            </a:r>
            <a:r>
              <a:rPr lang="en-US" sz="1200" baseline="0" dirty="0" err="1" smtClean="0">
                <a:solidFill>
                  <a:prstClr val="black"/>
                </a:solidFill>
              </a:rPr>
              <a:t>zijn</a:t>
            </a:r>
            <a:r>
              <a:rPr lang="en-US" sz="1200" baseline="0" dirty="0" smtClean="0">
                <a:solidFill>
                  <a:prstClr val="black"/>
                </a:solidFill>
              </a:rPr>
              <a:t> de </a:t>
            </a:r>
            <a:r>
              <a:rPr lang="en-US" sz="1200" baseline="0" dirty="0" err="1" smtClean="0">
                <a:solidFill>
                  <a:prstClr val="black"/>
                </a:solidFill>
              </a:rPr>
              <a:t>overeenkomsten</a:t>
            </a:r>
            <a:r>
              <a:rPr lang="en-US" sz="1200" baseline="0" dirty="0" smtClean="0">
                <a:solidFill>
                  <a:prstClr val="black"/>
                </a:solidFill>
              </a:rPr>
              <a:t>? </a:t>
            </a:r>
            <a:r>
              <a:rPr lang="en-US" sz="1200" baseline="0" dirty="0" err="1" smtClean="0">
                <a:solidFill>
                  <a:prstClr val="black"/>
                </a:solidFill>
              </a:rPr>
              <a:t>Gebruik</a:t>
            </a:r>
            <a:r>
              <a:rPr lang="en-US" sz="1200" baseline="0" dirty="0" smtClean="0">
                <a:solidFill>
                  <a:prstClr val="black"/>
                </a:solidFill>
              </a:rPr>
              <a:t> de website wildebijen.nl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solidFill>
                  <a:prstClr val="black"/>
                </a:solidFill>
              </a:rPr>
              <a:t>Tip: </a:t>
            </a:r>
            <a:r>
              <a:rPr lang="en-US" sz="1200" b="0" baseline="0" dirty="0" err="1" smtClean="0">
                <a:solidFill>
                  <a:prstClr val="black"/>
                </a:solidFill>
              </a:rPr>
              <a:t>Een</a:t>
            </a:r>
            <a:r>
              <a:rPr lang="en-US" sz="1200" b="0" baseline="0" dirty="0" smtClean="0">
                <a:solidFill>
                  <a:prstClr val="black"/>
                </a:solidFill>
              </a:rPr>
              <a:t> app om op </a:t>
            </a:r>
            <a:r>
              <a:rPr lang="en-US" sz="1200" b="0" baseline="0" dirty="0" err="1" smtClean="0">
                <a:solidFill>
                  <a:prstClr val="black"/>
                </a:solidFill>
              </a:rPr>
              <a:t>bijensafari</a:t>
            </a:r>
            <a:r>
              <a:rPr lang="en-US" sz="1200" b="0" baseline="0" dirty="0" smtClean="0">
                <a:solidFill>
                  <a:prstClr val="black"/>
                </a:solidFill>
              </a:rPr>
              <a:t> </a:t>
            </a:r>
            <a:r>
              <a:rPr lang="en-US" sz="1200" b="0" baseline="0" dirty="0" err="1" smtClean="0">
                <a:solidFill>
                  <a:prstClr val="black"/>
                </a:solidFill>
              </a:rPr>
              <a:t>te</a:t>
            </a:r>
            <a:r>
              <a:rPr lang="en-US" sz="1200" b="0" baseline="0" dirty="0" smtClean="0">
                <a:solidFill>
                  <a:prstClr val="black"/>
                </a:solidFill>
              </a:rPr>
              <a:t> </a:t>
            </a:r>
            <a:r>
              <a:rPr lang="en-US" sz="1200" b="0" baseline="0" dirty="0" err="1" smtClean="0">
                <a:solidFill>
                  <a:prstClr val="black"/>
                </a:solidFill>
              </a:rPr>
              <a:t>gaan</a:t>
            </a:r>
            <a:r>
              <a:rPr lang="en-US" sz="1200" b="0" baseline="0" dirty="0" smtClean="0">
                <a:solidFill>
                  <a:prstClr val="black"/>
                </a:solidFill>
              </a:rPr>
              <a:t>, </a:t>
            </a:r>
            <a:r>
              <a:rPr lang="en-US" sz="1200" baseline="0" dirty="0" smtClean="0">
                <a:solidFill>
                  <a:prstClr val="black"/>
                </a:solidFill>
              </a:rPr>
              <a:t>http://www.bijensafari.nl/download-de-app/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err="1" smtClean="0">
                <a:solidFill>
                  <a:prstClr val="black"/>
                </a:solidFill>
              </a:rPr>
              <a:t>Er</a:t>
            </a:r>
            <a:r>
              <a:rPr lang="en-US" sz="1200" baseline="0" dirty="0" smtClean="0">
                <a:solidFill>
                  <a:prstClr val="black"/>
                </a:solidFill>
              </a:rPr>
              <a:t> </a:t>
            </a:r>
            <a:r>
              <a:rPr lang="en-US" sz="1200" baseline="0" dirty="0" err="1" smtClean="0">
                <a:solidFill>
                  <a:prstClr val="black"/>
                </a:solidFill>
              </a:rPr>
              <a:t>zijn</a:t>
            </a:r>
            <a:r>
              <a:rPr lang="en-US" sz="1200" baseline="0" dirty="0" smtClean="0">
                <a:solidFill>
                  <a:prstClr val="black"/>
                </a:solidFill>
              </a:rPr>
              <a:t> </a:t>
            </a:r>
            <a:r>
              <a:rPr lang="en-US" sz="1200" baseline="0" dirty="0" err="1" smtClean="0">
                <a:solidFill>
                  <a:prstClr val="black"/>
                </a:solidFill>
              </a:rPr>
              <a:t>bijvoorbeeld</a:t>
            </a:r>
            <a:r>
              <a:rPr lang="en-US" sz="1200" baseline="0" dirty="0" smtClean="0">
                <a:solidFill>
                  <a:prstClr val="black"/>
                </a:solidFill>
              </a:rPr>
              <a:t>:</a:t>
            </a:r>
            <a:r>
              <a:rPr lang="en-US" sz="1200" dirty="0" smtClean="0">
                <a:solidFill>
                  <a:prstClr val="black"/>
                </a:solidFill>
              </a:rPr>
              <a:t> </a:t>
            </a:r>
            <a:r>
              <a:rPr lang="en-US" sz="1200" dirty="0" err="1" smtClean="0">
                <a:solidFill>
                  <a:prstClr val="black"/>
                </a:solidFill>
              </a:rPr>
              <a:t>behangersbijen</a:t>
            </a:r>
            <a:r>
              <a:rPr lang="en-US" sz="1200" dirty="0" smtClean="0">
                <a:solidFill>
                  <a:prstClr val="black"/>
                </a:solidFill>
              </a:rPr>
              <a:t>, </a:t>
            </a:r>
            <a:r>
              <a:rPr lang="en-US" sz="1200" dirty="0" err="1" smtClean="0">
                <a:solidFill>
                  <a:prstClr val="black"/>
                </a:solidFill>
              </a:rPr>
              <a:t>metselbijen</a:t>
            </a:r>
            <a:r>
              <a:rPr lang="en-US" sz="1200" dirty="0" smtClean="0">
                <a:solidFill>
                  <a:prstClr val="black"/>
                </a:solidFill>
              </a:rPr>
              <a:t>, </a:t>
            </a:r>
            <a:r>
              <a:rPr lang="en-US" sz="1200" dirty="0" err="1" smtClean="0">
                <a:solidFill>
                  <a:prstClr val="black"/>
                </a:solidFill>
              </a:rPr>
              <a:t>dikpootbijen</a:t>
            </a:r>
            <a:r>
              <a:rPr lang="en-US" sz="1200" dirty="0" smtClean="0">
                <a:solidFill>
                  <a:prstClr val="black"/>
                </a:solidFill>
              </a:rPr>
              <a:t>, </a:t>
            </a:r>
            <a:r>
              <a:rPr lang="en-US" sz="1200" dirty="0" err="1" smtClean="0">
                <a:solidFill>
                  <a:prstClr val="black"/>
                </a:solidFill>
              </a:rPr>
              <a:t>slurfbijen</a:t>
            </a:r>
            <a:r>
              <a:rPr lang="en-US" sz="1200" dirty="0" smtClean="0">
                <a:solidFill>
                  <a:prstClr val="black"/>
                </a:solidFill>
              </a:rPr>
              <a:t>…. </a:t>
            </a:r>
            <a:r>
              <a:rPr lang="en-US" sz="1200" dirty="0" err="1" smtClean="0">
                <a:solidFill>
                  <a:prstClr val="black"/>
                </a:solidFill>
              </a:rPr>
              <a:t>Een</a:t>
            </a:r>
            <a:r>
              <a:rPr lang="en-US" sz="1200" baseline="0" dirty="0" smtClean="0">
                <a:solidFill>
                  <a:prstClr val="black"/>
                </a:solidFill>
              </a:rPr>
              <a:t> </a:t>
            </a:r>
            <a:r>
              <a:rPr lang="en-US" sz="1200" baseline="0" dirty="0" err="1" smtClean="0">
                <a:solidFill>
                  <a:prstClr val="black"/>
                </a:solidFill>
              </a:rPr>
              <a:t>volledig</a:t>
            </a:r>
            <a:r>
              <a:rPr lang="en-US" sz="1200" baseline="0" dirty="0" smtClean="0">
                <a:solidFill>
                  <a:prstClr val="black"/>
                </a:solidFill>
              </a:rPr>
              <a:t> </a:t>
            </a:r>
            <a:r>
              <a:rPr lang="en-US" sz="1200" baseline="0" dirty="0" err="1" smtClean="0">
                <a:solidFill>
                  <a:prstClr val="black"/>
                </a:solidFill>
              </a:rPr>
              <a:t>overzicht</a:t>
            </a:r>
            <a:r>
              <a:rPr lang="en-US" sz="1200" baseline="0" dirty="0" smtClean="0">
                <a:solidFill>
                  <a:prstClr val="black"/>
                </a:solidFill>
              </a:rPr>
              <a:t> met </a:t>
            </a:r>
            <a:r>
              <a:rPr lang="en-US" sz="1200" baseline="0" dirty="0" err="1" smtClean="0">
                <a:solidFill>
                  <a:prstClr val="black"/>
                </a:solidFill>
              </a:rPr>
              <a:t>plaatje</a:t>
            </a:r>
            <a:r>
              <a:rPr lang="en-US" sz="1200" baseline="0" dirty="0" smtClean="0">
                <a:solidFill>
                  <a:prstClr val="black"/>
                </a:solidFill>
              </a:rPr>
              <a:t> </a:t>
            </a:r>
            <a:r>
              <a:rPr lang="en-US" sz="1200" baseline="0" dirty="0" err="1" smtClean="0">
                <a:solidFill>
                  <a:prstClr val="black"/>
                </a:solidFill>
              </a:rPr>
              <a:t>vind</a:t>
            </a:r>
            <a:r>
              <a:rPr lang="en-US" sz="1200" baseline="0" dirty="0" smtClean="0">
                <a:solidFill>
                  <a:prstClr val="black"/>
                </a:solidFill>
              </a:rPr>
              <a:t> je op www.wildebijen.nl</a:t>
            </a:r>
            <a:endParaRPr lang="en-US" sz="1200" dirty="0" smtClean="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smtClean="0">
              <a:solidFill>
                <a:prstClr val="black"/>
              </a:solidFill>
            </a:endParaRPr>
          </a:p>
          <a:p>
            <a:endParaRPr lang="nl-NL" dirty="0"/>
          </a:p>
        </p:txBody>
      </p:sp>
      <p:sp>
        <p:nvSpPr>
          <p:cNvPr id="4" name="Slide Number Placeholder 3"/>
          <p:cNvSpPr>
            <a:spLocks noGrp="1"/>
          </p:cNvSpPr>
          <p:nvPr>
            <p:ph type="sldNum" sz="quarter" idx="10"/>
          </p:nvPr>
        </p:nvSpPr>
        <p:spPr/>
        <p:txBody>
          <a:bodyPr/>
          <a:lstStyle/>
          <a:p>
            <a:fld id="{F772039B-1CBB-40A0-BC83-F27D41BD9AFB}" type="slidenum">
              <a:rPr lang="nl-NL" smtClean="0"/>
              <a:t>10</a:t>
            </a:fld>
            <a:endParaRPr lang="nl-NL"/>
          </a:p>
        </p:txBody>
      </p:sp>
    </p:spTree>
    <p:extLst>
      <p:ext uri="{BB962C8B-B14F-4D97-AF65-F5344CB8AC3E}">
        <p14:creationId xmlns:p14="http://schemas.microsoft.com/office/powerpoint/2010/main" val="2408236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772039B-1CBB-40A0-BC83-F27D41BD9AFB}" type="slidenum">
              <a:rPr lang="nl-NL" smtClean="0"/>
              <a:t>11</a:t>
            </a:fld>
            <a:endParaRPr lang="nl-NL"/>
          </a:p>
        </p:txBody>
      </p:sp>
    </p:spTree>
    <p:extLst>
      <p:ext uri="{BB962C8B-B14F-4D97-AF65-F5344CB8AC3E}">
        <p14:creationId xmlns:p14="http://schemas.microsoft.com/office/powerpoint/2010/main" val="3598655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772039B-1CBB-40A0-BC83-F27D41BD9AFB}" type="slidenum">
              <a:rPr lang="nl-NL" smtClean="0"/>
              <a:t>12</a:t>
            </a:fld>
            <a:endParaRPr lang="nl-NL"/>
          </a:p>
        </p:txBody>
      </p:sp>
    </p:spTree>
    <p:extLst>
      <p:ext uri="{BB962C8B-B14F-4D97-AF65-F5344CB8AC3E}">
        <p14:creationId xmlns:p14="http://schemas.microsoft.com/office/powerpoint/2010/main" val="1995539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smtClean="0">
                <a:solidFill>
                  <a:schemeClr val="tx1"/>
                </a:solidFill>
                <a:latin typeface="Microsoft Yi Baiti" panose="03000500000000000000" pitchFamily="66" charset="0"/>
                <a:ea typeface="Microsoft Yi Baiti" panose="03000500000000000000" pitchFamily="66" charset="0"/>
              </a:rPr>
              <a:t>Bespreek met de leerlingen wat ze op</a:t>
            </a:r>
            <a:r>
              <a:rPr lang="nl-NL" baseline="0" dirty="0" smtClean="0">
                <a:solidFill>
                  <a:schemeClr val="tx1"/>
                </a:solidFill>
                <a:latin typeface="Microsoft Yi Baiti" panose="03000500000000000000" pitchFamily="66" charset="0"/>
                <a:ea typeface="Microsoft Yi Baiti" panose="03000500000000000000" pitchFamily="66" charset="0"/>
              </a:rPr>
              <a:t> deze animatie gezien hebben. </a:t>
            </a:r>
          </a:p>
          <a:p>
            <a:pPr marL="0" marR="0" indent="0" algn="l" defTabSz="914400" rtl="0" eaLnBrk="1" fontAlgn="auto" latinLnBrk="0" hangingPunct="1">
              <a:lnSpc>
                <a:spcPct val="100000"/>
              </a:lnSpc>
              <a:spcBef>
                <a:spcPts val="0"/>
              </a:spcBef>
              <a:spcAft>
                <a:spcPts val="0"/>
              </a:spcAft>
              <a:buClrTx/>
              <a:buSzTx/>
              <a:buFontTx/>
              <a:buNone/>
              <a:tabLst/>
              <a:defRPr/>
            </a:pPr>
            <a:endParaRPr lang="nl-NL" baseline="0" dirty="0" smtClean="0">
              <a:solidFill>
                <a:schemeClr val="tx1"/>
              </a:solidFill>
              <a:latin typeface="Microsoft Yi Baiti" panose="03000500000000000000" pitchFamily="66" charset="0"/>
              <a:ea typeface="Microsoft Yi Baiti" panose="03000500000000000000"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b="0" baseline="0" dirty="0" smtClean="0">
                <a:solidFill>
                  <a:schemeClr val="tx1"/>
                </a:solidFill>
                <a:latin typeface="Microsoft Yi Baiti" panose="03000500000000000000" pitchFamily="66" charset="0"/>
                <a:ea typeface="Microsoft Yi Baiti" panose="03000500000000000000" pitchFamily="66" charset="0"/>
              </a:rPr>
              <a:t>Uitleg </a:t>
            </a:r>
            <a:r>
              <a:rPr lang="nl-NL" baseline="0" dirty="0" smtClean="0">
                <a:solidFill>
                  <a:schemeClr val="tx1"/>
                </a:solidFill>
                <a:latin typeface="Microsoft Yi Baiti" panose="03000500000000000000" pitchFamily="66" charset="0"/>
                <a:ea typeface="Microsoft Yi Baiti" panose="03000500000000000000" pitchFamily="66" charset="0"/>
              </a:rPr>
              <a:t>over de animatie: </a:t>
            </a:r>
            <a:r>
              <a:rPr lang="nl-NL" dirty="0" smtClean="0">
                <a:solidFill>
                  <a:schemeClr val="tx1"/>
                </a:solidFill>
                <a:latin typeface="Microsoft Yi Baiti" panose="03000500000000000000" pitchFamily="66" charset="0"/>
                <a:ea typeface="Microsoft Yi Baiti" panose="03000500000000000000" pitchFamily="66" charset="0"/>
              </a:rPr>
              <a:t>Om honing te kunnen maken heeft de bij nectar nodig. De bij verzamelt nectar uit verschillende bloemen. Wanneer de bij langs deze bloemen vliegt doet hij nog iets anders belangrijks. Terwijl de bij op een bloem zit en nectar eet, blijft er stuifmeel aan de bij kleven. Zien jullie de gele korrels op de bloem? Dat is stuifmeel. Als de nectar op is vliegt de bij naar de volgende bloem. Wanneer de bij geland is op de tweede bloem, valt het stuifmeel van de bij af. Zo wordt de tweede bloem bevrucht, dit proces heet bestuiving. </a:t>
            </a:r>
            <a:endParaRPr lang="nl-NL" baseline="0" dirty="0" smtClean="0">
              <a:solidFill>
                <a:schemeClr val="tx1"/>
              </a:solidFill>
              <a:latin typeface="Microsoft Yi Baiti" panose="03000500000000000000" pitchFamily="66" charset="0"/>
              <a:ea typeface="Microsoft Yi Baiti" panose="03000500000000000000"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solidFill>
                  <a:schemeClr val="tx1"/>
                </a:solidFill>
                <a:latin typeface="Microsoft Yi Baiti" panose="03000500000000000000" pitchFamily="66" charset="0"/>
                <a:ea typeface="Microsoft Yi Baiti" panose="03000500000000000000" pitchFamily="66" charset="0"/>
              </a:rPr>
              <a:t>Voor meer uitleg over bestuiving,</a:t>
            </a:r>
            <a:r>
              <a:rPr lang="nl-NL" baseline="0" dirty="0" smtClean="0">
                <a:solidFill>
                  <a:schemeClr val="tx1"/>
                </a:solidFill>
                <a:latin typeface="Microsoft Yi Baiti" panose="03000500000000000000" pitchFamily="66" charset="0"/>
                <a:ea typeface="Microsoft Yi Baiti" panose="03000500000000000000" pitchFamily="66" charset="0"/>
              </a:rPr>
              <a:t> bekijk dit filmpje van </a:t>
            </a:r>
            <a:r>
              <a:rPr lang="nl-NL" baseline="0" dirty="0" err="1" smtClean="0">
                <a:solidFill>
                  <a:schemeClr val="tx1"/>
                </a:solidFill>
                <a:latin typeface="Microsoft Yi Baiti" panose="03000500000000000000" pitchFamily="66" charset="0"/>
                <a:ea typeface="Microsoft Yi Baiti" panose="03000500000000000000" pitchFamily="66" charset="0"/>
              </a:rPr>
              <a:t>s</a:t>
            </a:r>
            <a:r>
              <a:rPr lang="nl-NL" dirty="0" err="1" smtClean="0">
                <a:solidFill>
                  <a:schemeClr val="tx1"/>
                </a:solidFill>
                <a:latin typeface="Microsoft Yi Baiti" panose="03000500000000000000" pitchFamily="66" charset="0"/>
                <a:ea typeface="Microsoft Yi Baiti" panose="03000500000000000000" pitchFamily="66" charset="0"/>
              </a:rPr>
              <a:t>chooltv</a:t>
            </a:r>
            <a:r>
              <a:rPr lang="nl-NL" dirty="0" smtClean="0">
                <a:solidFill>
                  <a:schemeClr val="tx1"/>
                </a:solidFill>
                <a:latin typeface="Microsoft Yi Baiti" panose="03000500000000000000" pitchFamily="66" charset="0"/>
                <a:ea typeface="Microsoft Yi Baiti" panose="03000500000000000000" pitchFamily="66" charset="0"/>
              </a:rPr>
              <a:t>:  </a:t>
            </a:r>
            <a:r>
              <a:rPr lang="nl-NL" sz="1200" u="sng" kern="1200" dirty="0" smtClean="0">
                <a:solidFill>
                  <a:schemeClr val="tx1"/>
                </a:solidFill>
                <a:effectLst/>
                <a:latin typeface="+mn-lt"/>
                <a:ea typeface="+mn-ea"/>
                <a:cs typeface="+mn-cs"/>
                <a:hlinkClick r:id="rId3"/>
              </a:rPr>
              <a:t>http://www.schooltv.nl/video/bestuiving-bijen-verspreiden-stuifmeel/</a:t>
            </a:r>
            <a:endParaRPr lang="nl-NL"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solidFill>
                  <a:schemeClr val="tx1"/>
                </a:solidFill>
                <a:latin typeface="Microsoft Yi Baiti" panose="03000500000000000000" pitchFamily="66" charset="0"/>
                <a:ea typeface="Microsoft Yi Baiti" panose="03000500000000000000" pitchFamily="66" charset="0"/>
              </a:rPr>
              <a:t>Voor</a:t>
            </a:r>
            <a:r>
              <a:rPr lang="en-US" dirty="0" smtClean="0">
                <a:solidFill>
                  <a:schemeClr val="tx1"/>
                </a:solidFill>
                <a:latin typeface="Microsoft Yi Baiti" panose="03000500000000000000" pitchFamily="66" charset="0"/>
                <a:ea typeface="Microsoft Yi Baiti" panose="03000500000000000000" pitchFamily="66" charset="0"/>
              </a:rPr>
              <a:t> </a:t>
            </a:r>
            <a:r>
              <a:rPr lang="en-US" dirty="0" err="1" smtClean="0">
                <a:solidFill>
                  <a:schemeClr val="tx1"/>
                </a:solidFill>
                <a:latin typeface="Microsoft Yi Baiti" panose="03000500000000000000" pitchFamily="66" charset="0"/>
                <a:ea typeface="Microsoft Yi Baiti" panose="03000500000000000000" pitchFamily="66" charset="0"/>
              </a:rPr>
              <a:t>meer</a:t>
            </a:r>
            <a:r>
              <a:rPr lang="en-US" dirty="0" smtClean="0">
                <a:solidFill>
                  <a:schemeClr val="tx1"/>
                </a:solidFill>
                <a:latin typeface="Microsoft Yi Baiti" panose="03000500000000000000" pitchFamily="66" charset="0"/>
                <a:ea typeface="Microsoft Yi Baiti" panose="03000500000000000000" pitchFamily="66" charset="0"/>
              </a:rPr>
              <a:t> </a:t>
            </a:r>
            <a:r>
              <a:rPr lang="en-US" dirty="0" err="1" smtClean="0">
                <a:solidFill>
                  <a:schemeClr val="tx1"/>
                </a:solidFill>
                <a:latin typeface="Microsoft Yi Baiti" panose="03000500000000000000" pitchFamily="66" charset="0"/>
                <a:ea typeface="Microsoft Yi Baiti" panose="03000500000000000000" pitchFamily="66" charset="0"/>
              </a:rPr>
              <a:t>uitleg</a:t>
            </a:r>
            <a:r>
              <a:rPr lang="en-US" dirty="0" smtClean="0">
                <a:solidFill>
                  <a:schemeClr val="tx1"/>
                </a:solidFill>
                <a:latin typeface="Microsoft Yi Baiti" panose="03000500000000000000" pitchFamily="66" charset="0"/>
                <a:ea typeface="Microsoft Yi Baiti" panose="03000500000000000000" pitchFamily="66" charset="0"/>
              </a:rPr>
              <a:t> over de </a:t>
            </a:r>
            <a:r>
              <a:rPr lang="en-US" dirty="0" err="1" smtClean="0">
                <a:solidFill>
                  <a:schemeClr val="tx1"/>
                </a:solidFill>
                <a:latin typeface="Microsoft Yi Baiti" panose="03000500000000000000" pitchFamily="66" charset="0"/>
                <a:ea typeface="Microsoft Yi Baiti" panose="03000500000000000000" pitchFamily="66" charset="0"/>
              </a:rPr>
              <a:t>bij</a:t>
            </a:r>
            <a:r>
              <a:rPr lang="en-US" dirty="0" smtClean="0">
                <a:solidFill>
                  <a:schemeClr val="tx1"/>
                </a:solidFill>
                <a:latin typeface="Microsoft Yi Baiti" panose="03000500000000000000" pitchFamily="66" charset="0"/>
                <a:ea typeface="Microsoft Yi Baiti" panose="03000500000000000000" pitchFamily="66" charset="0"/>
              </a:rPr>
              <a:t> </a:t>
            </a:r>
            <a:r>
              <a:rPr lang="en-US" dirty="0" err="1" smtClean="0">
                <a:solidFill>
                  <a:schemeClr val="tx1"/>
                </a:solidFill>
                <a:latin typeface="Microsoft Yi Baiti" panose="03000500000000000000" pitchFamily="66" charset="0"/>
                <a:ea typeface="Microsoft Yi Baiti" panose="03000500000000000000" pitchFamily="66" charset="0"/>
              </a:rPr>
              <a:t>algemeen</a:t>
            </a:r>
            <a:r>
              <a:rPr lang="en-US" dirty="0" smtClean="0">
                <a:solidFill>
                  <a:schemeClr val="tx1"/>
                </a:solidFill>
                <a:latin typeface="Microsoft Yi Baiti" panose="03000500000000000000" pitchFamily="66" charset="0"/>
                <a:ea typeface="Microsoft Yi Baiti" panose="03000500000000000000" pitchFamily="66" charset="0"/>
              </a:rPr>
              <a:t>:</a:t>
            </a:r>
            <a:r>
              <a:rPr lang="en-US" baseline="0" dirty="0" smtClean="0">
                <a:solidFill>
                  <a:schemeClr val="tx1"/>
                </a:solidFill>
                <a:latin typeface="Microsoft Yi Baiti" panose="03000500000000000000" pitchFamily="66" charset="0"/>
                <a:ea typeface="Microsoft Yi Baiti" panose="03000500000000000000" pitchFamily="66" charset="0"/>
              </a:rPr>
              <a:t> </a:t>
            </a:r>
            <a:r>
              <a:rPr lang="nl-NL" sz="1200" u="sng" kern="1200" dirty="0" smtClean="0">
                <a:solidFill>
                  <a:schemeClr val="tx1"/>
                </a:solidFill>
                <a:effectLst/>
                <a:latin typeface="+mn-lt"/>
                <a:ea typeface="+mn-ea"/>
                <a:cs typeface="+mn-cs"/>
                <a:hlinkClick r:id="rId4"/>
              </a:rPr>
              <a:t>http://www.schooltv.nl/beeldbank/clip/20050224_bij01</a:t>
            </a:r>
            <a:endParaRPr lang="nl-NL" dirty="0" smtClean="0">
              <a:solidFill>
                <a:schemeClr val="tx1"/>
              </a:solidFill>
              <a:latin typeface="Microsoft Yi Baiti" panose="03000500000000000000" pitchFamily="66" charset="0"/>
              <a:ea typeface="Microsoft Yi Baiti" panose="03000500000000000000" pitchFamily="66" charset="0"/>
            </a:endParaRPr>
          </a:p>
          <a:p>
            <a:endParaRPr lang="nl-NL" dirty="0"/>
          </a:p>
        </p:txBody>
      </p:sp>
      <p:sp>
        <p:nvSpPr>
          <p:cNvPr id="4" name="Slide Number Placeholder 3"/>
          <p:cNvSpPr>
            <a:spLocks noGrp="1"/>
          </p:cNvSpPr>
          <p:nvPr>
            <p:ph type="sldNum" sz="quarter" idx="10"/>
          </p:nvPr>
        </p:nvSpPr>
        <p:spPr/>
        <p:txBody>
          <a:bodyPr/>
          <a:lstStyle/>
          <a:p>
            <a:fld id="{F772039B-1CBB-40A0-BC83-F27D41BD9AFB}" type="slidenum">
              <a:rPr lang="nl-NL" smtClean="0"/>
              <a:t>13</a:t>
            </a:fld>
            <a:endParaRPr lang="nl-NL"/>
          </a:p>
        </p:txBody>
      </p:sp>
    </p:spTree>
    <p:extLst>
      <p:ext uri="{BB962C8B-B14F-4D97-AF65-F5344CB8AC3E}">
        <p14:creationId xmlns:p14="http://schemas.microsoft.com/office/powerpoint/2010/main" val="2066794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sz="1200" dirty="0">
              <a:latin typeface="+mn-lt"/>
            </a:endParaRPr>
          </a:p>
        </p:txBody>
      </p:sp>
      <p:sp>
        <p:nvSpPr>
          <p:cNvPr id="4" name="Slide Number Placeholder 3"/>
          <p:cNvSpPr>
            <a:spLocks noGrp="1"/>
          </p:cNvSpPr>
          <p:nvPr>
            <p:ph type="sldNum" sz="quarter" idx="10"/>
          </p:nvPr>
        </p:nvSpPr>
        <p:spPr/>
        <p:txBody>
          <a:bodyPr/>
          <a:lstStyle/>
          <a:p>
            <a:fld id="{F772039B-1CBB-40A0-BC83-F27D41BD9AFB}" type="slidenum">
              <a:rPr lang="nl-NL" smtClean="0"/>
              <a:t>14</a:t>
            </a:fld>
            <a:endParaRPr lang="nl-NL"/>
          </a:p>
        </p:txBody>
      </p:sp>
    </p:spTree>
    <p:extLst>
      <p:ext uri="{BB962C8B-B14F-4D97-AF65-F5344CB8AC3E}">
        <p14:creationId xmlns:p14="http://schemas.microsoft.com/office/powerpoint/2010/main" val="3999182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latin typeface="+mn-lt"/>
              </a:rPr>
              <a:t>Tip</a:t>
            </a:r>
            <a:r>
              <a:rPr lang="en-US" sz="1200" dirty="0" smtClean="0">
                <a:latin typeface="+mn-lt"/>
              </a:rPr>
              <a:t>: </a:t>
            </a:r>
            <a:r>
              <a:rPr lang="en-US" sz="1200" dirty="0" err="1" smtClean="0">
                <a:latin typeface="+mn-lt"/>
              </a:rPr>
              <a:t>Hebben</a:t>
            </a:r>
            <a:r>
              <a:rPr lang="en-US" sz="1200" baseline="0" dirty="0" smtClean="0">
                <a:latin typeface="+mn-lt"/>
              </a:rPr>
              <a:t> </a:t>
            </a:r>
            <a:r>
              <a:rPr lang="en-US" sz="1200" baseline="0" dirty="0" err="1" smtClean="0">
                <a:latin typeface="+mn-lt"/>
              </a:rPr>
              <a:t>jullie</a:t>
            </a:r>
            <a:r>
              <a:rPr lang="en-US" sz="1200" baseline="0" dirty="0" smtClean="0">
                <a:latin typeface="+mn-lt"/>
              </a:rPr>
              <a:t> </a:t>
            </a:r>
            <a:r>
              <a:rPr lang="en-US" sz="1200" baseline="0" dirty="0" err="1" smtClean="0">
                <a:latin typeface="+mn-lt"/>
              </a:rPr>
              <a:t>veel</a:t>
            </a:r>
            <a:r>
              <a:rPr lang="en-US" sz="1200" baseline="0" dirty="0" smtClean="0">
                <a:latin typeface="+mn-lt"/>
              </a:rPr>
              <a:t> </a:t>
            </a:r>
            <a:r>
              <a:rPr lang="en-US" sz="1200" baseline="0" dirty="0" err="1" smtClean="0">
                <a:latin typeface="+mn-lt"/>
              </a:rPr>
              <a:t>planten</a:t>
            </a:r>
            <a:r>
              <a:rPr lang="en-US" sz="1200" baseline="0" dirty="0" smtClean="0">
                <a:latin typeface="+mn-lt"/>
              </a:rPr>
              <a:t> </a:t>
            </a:r>
            <a:r>
              <a:rPr lang="en-US" sz="1200" baseline="0" dirty="0" err="1" smtClean="0">
                <a:latin typeface="+mn-lt"/>
              </a:rPr>
              <a:t>en</a:t>
            </a:r>
            <a:r>
              <a:rPr lang="en-US" sz="1200" baseline="0" dirty="0" smtClean="0">
                <a:latin typeface="+mn-lt"/>
              </a:rPr>
              <a:t> </a:t>
            </a:r>
            <a:r>
              <a:rPr lang="en-US" sz="1200" baseline="0" dirty="0" err="1" smtClean="0">
                <a:latin typeface="+mn-lt"/>
              </a:rPr>
              <a:t>bloemen</a:t>
            </a:r>
            <a:r>
              <a:rPr lang="en-US" sz="1200" baseline="0" dirty="0" smtClean="0">
                <a:latin typeface="+mn-lt"/>
              </a:rPr>
              <a:t> op of </a:t>
            </a:r>
            <a:r>
              <a:rPr lang="en-US" sz="1200" baseline="0" dirty="0" err="1" smtClean="0">
                <a:latin typeface="+mn-lt"/>
              </a:rPr>
              <a:t>rond</a:t>
            </a:r>
            <a:r>
              <a:rPr lang="en-US" sz="1200" baseline="0" dirty="0" smtClean="0">
                <a:latin typeface="+mn-lt"/>
              </a:rPr>
              <a:t> het </a:t>
            </a:r>
            <a:r>
              <a:rPr lang="en-US" sz="1200" baseline="0" dirty="0" err="1" smtClean="0">
                <a:latin typeface="+mn-lt"/>
              </a:rPr>
              <a:t>schoolplein</a:t>
            </a:r>
            <a:r>
              <a:rPr lang="en-US" sz="1200" baseline="0" dirty="0" smtClean="0">
                <a:latin typeface="+mn-lt"/>
              </a:rPr>
              <a:t>? </a:t>
            </a:r>
            <a:r>
              <a:rPr lang="en-US" sz="1200" baseline="0" dirty="0" err="1" smtClean="0">
                <a:latin typeface="+mn-lt"/>
              </a:rPr>
              <a:t>Laat</a:t>
            </a:r>
            <a:r>
              <a:rPr lang="en-US" sz="1200" baseline="0" dirty="0" smtClean="0">
                <a:latin typeface="+mn-lt"/>
              </a:rPr>
              <a:t> de </a:t>
            </a:r>
            <a:r>
              <a:rPr lang="en-US" sz="1200" baseline="0" dirty="0" err="1" smtClean="0">
                <a:latin typeface="+mn-lt"/>
              </a:rPr>
              <a:t>leerlingen</a:t>
            </a:r>
            <a:r>
              <a:rPr lang="en-US" sz="1200" baseline="0" dirty="0" smtClean="0">
                <a:latin typeface="+mn-lt"/>
              </a:rPr>
              <a:t> </a:t>
            </a:r>
            <a:r>
              <a:rPr lang="en-US" sz="1200" baseline="0" dirty="0" err="1" smtClean="0">
                <a:latin typeface="+mn-lt"/>
              </a:rPr>
              <a:t>dan</a:t>
            </a:r>
            <a:r>
              <a:rPr lang="en-US" sz="1200" baseline="0" dirty="0" smtClean="0">
                <a:latin typeface="+mn-lt"/>
              </a:rPr>
              <a:t> </a:t>
            </a:r>
            <a:r>
              <a:rPr lang="en-US" sz="1200" baseline="0" dirty="0" err="1" smtClean="0">
                <a:latin typeface="+mn-lt"/>
              </a:rPr>
              <a:t>eens</a:t>
            </a:r>
            <a:r>
              <a:rPr lang="en-US" sz="1200" baseline="0" dirty="0" smtClean="0">
                <a:latin typeface="+mn-lt"/>
              </a:rPr>
              <a:t> </a:t>
            </a:r>
            <a:r>
              <a:rPr lang="en-US" sz="1200" baseline="0" dirty="0" err="1" smtClean="0">
                <a:latin typeface="+mn-lt"/>
              </a:rPr>
              <a:t>observeren</a:t>
            </a:r>
            <a:r>
              <a:rPr lang="en-US" sz="1200" baseline="0" dirty="0" smtClean="0">
                <a:latin typeface="+mn-lt"/>
              </a:rPr>
              <a:t>: </a:t>
            </a:r>
            <a:r>
              <a:rPr lang="en-US" sz="1200" baseline="0" dirty="0" err="1" smtClean="0">
                <a:latin typeface="+mn-lt"/>
              </a:rPr>
              <a:t>welke</a:t>
            </a:r>
            <a:r>
              <a:rPr lang="en-US" sz="1200" baseline="0" dirty="0" smtClean="0">
                <a:latin typeface="+mn-lt"/>
              </a:rPr>
              <a:t> </a:t>
            </a:r>
            <a:r>
              <a:rPr lang="en-US" sz="1200" baseline="0" dirty="0" err="1" smtClean="0">
                <a:latin typeface="+mn-lt"/>
              </a:rPr>
              <a:t>beestjes</a:t>
            </a:r>
            <a:r>
              <a:rPr lang="en-US" sz="1200" baseline="0" dirty="0" smtClean="0">
                <a:latin typeface="+mn-lt"/>
              </a:rPr>
              <a:t> </a:t>
            </a:r>
            <a:r>
              <a:rPr lang="en-US" sz="1200" baseline="0" dirty="0" err="1" smtClean="0">
                <a:latin typeface="+mn-lt"/>
              </a:rPr>
              <a:t>zien</a:t>
            </a:r>
            <a:r>
              <a:rPr lang="en-US" sz="1200" baseline="0" dirty="0" smtClean="0">
                <a:latin typeface="+mn-lt"/>
              </a:rPr>
              <a:t> </a:t>
            </a:r>
            <a:r>
              <a:rPr lang="en-US" sz="1200" baseline="0" dirty="0" err="1" smtClean="0">
                <a:latin typeface="+mn-lt"/>
              </a:rPr>
              <a:t>zij</a:t>
            </a:r>
            <a:r>
              <a:rPr lang="en-US" sz="1200" baseline="0" dirty="0" smtClean="0">
                <a:latin typeface="+mn-lt"/>
              </a:rPr>
              <a:t>?</a:t>
            </a:r>
          </a:p>
          <a:p>
            <a:endParaRPr lang="en-US" sz="1200" baseline="0" dirty="0" smtClean="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smtClean="0">
                <a:solidFill>
                  <a:schemeClr val="tx1"/>
                </a:solidFill>
                <a:effectLst/>
                <a:latin typeface="+mn-lt"/>
                <a:ea typeface="+mn-ea"/>
                <a:cs typeface="+mn-cs"/>
              </a:rPr>
              <a:t>Sommige</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bloemen</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gebruiken</a:t>
            </a:r>
            <a:r>
              <a:rPr lang="en-US" sz="1200" b="0" i="0" kern="1200" baseline="0" dirty="0" smtClean="0">
                <a:solidFill>
                  <a:schemeClr val="tx1"/>
                </a:solidFill>
                <a:effectLst/>
                <a:latin typeface="+mn-lt"/>
                <a:ea typeface="+mn-ea"/>
                <a:cs typeface="+mn-cs"/>
              </a:rPr>
              <a:t> de wind </a:t>
            </a:r>
            <a:r>
              <a:rPr lang="en-US" sz="1200" b="0" i="0" kern="1200" baseline="0" dirty="0" err="1" smtClean="0">
                <a:solidFill>
                  <a:schemeClr val="tx1"/>
                </a:solidFill>
                <a:effectLst/>
                <a:latin typeface="+mn-lt"/>
                <a:ea typeface="+mn-ea"/>
                <a:cs typeface="+mn-cs"/>
              </a:rPr>
              <a:t>voor</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bestuiving</a:t>
            </a:r>
            <a:r>
              <a:rPr lang="en-US" sz="1200" b="0" i="0" kern="1200" baseline="0" dirty="0" smtClean="0">
                <a:solidFill>
                  <a:schemeClr val="tx1"/>
                </a:solidFill>
                <a:effectLst/>
                <a:latin typeface="+mn-lt"/>
                <a:ea typeface="+mn-ea"/>
                <a:cs typeface="+mn-cs"/>
              </a:rPr>
              <a:t>. Maar </a:t>
            </a:r>
            <a:r>
              <a:rPr lang="en-US" sz="1200" b="0" i="0" kern="1200" baseline="0" dirty="0" err="1" smtClean="0">
                <a:solidFill>
                  <a:schemeClr val="tx1"/>
                </a:solidFill>
                <a:effectLst/>
                <a:latin typeface="+mn-lt"/>
                <a:ea typeface="+mn-ea"/>
                <a:cs typeface="+mn-cs"/>
              </a:rPr>
              <a:t>v</a:t>
            </a:r>
            <a:r>
              <a:rPr lang="en-US" sz="1200" b="0" i="0" kern="1200" dirty="0" err="1" smtClean="0">
                <a:solidFill>
                  <a:schemeClr val="tx1"/>
                </a:solidFill>
                <a:effectLst/>
                <a:latin typeface="+mn-lt"/>
                <a:ea typeface="+mn-ea"/>
                <a:cs typeface="+mn-cs"/>
              </a:rPr>
              <a:t>linders</a:t>
            </a:r>
            <a:r>
              <a:rPr lang="en-US" sz="1200" b="0" i="0" kern="1200" dirty="0" smtClean="0">
                <a:solidFill>
                  <a:schemeClr val="tx1"/>
                </a:solidFill>
                <a:effectLst/>
                <a:latin typeface="+mn-lt"/>
                <a:ea typeface="+mn-ea"/>
                <a:cs typeface="+mn-cs"/>
              </a:rPr>
              <a:t>,</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vliegen</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vleermuizen</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en</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vogels</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bestuiven</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ook</a:t>
            </a:r>
            <a:r>
              <a:rPr lang="en-US" sz="1200" b="0" i="0" kern="1200" baseline="0" dirty="0" smtClean="0">
                <a:solidFill>
                  <a:schemeClr val="tx1"/>
                </a:solidFill>
                <a:effectLst/>
                <a:latin typeface="+mn-lt"/>
                <a:ea typeface="+mn-ea"/>
                <a:cs typeface="+mn-cs"/>
              </a:rPr>
              <a:t>. Elke </a:t>
            </a:r>
            <a:r>
              <a:rPr lang="en-US" sz="1200" b="0" i="0" kern="1200" baseline="0" dirty="0" err="1" smtClean="0">
                <a:solidFill>
                  <a:schemeClr val="tx1"/>
                </a:solidFill>
                <a:effectLst/>
                <a:latin typeface="+mn-lt"/>
                <a:ea typeface="+mn-ea"/>
                <a:cs typeface="+mn-cs"/>
              </a:rPr>
              <a:t>bloem</a:t>
            </a:r>
            <a:r>
              <a:rPr lang="en-US" sz="1200" b="0" i="0" kern="1200" baseline="0" dirty="0" smtClean="0">
                <a:solidFill>
                  <a:schemeClr val="tx1"/>
                </a:solidFill>
                <a:effectLst/>
                <a:latin typeface="+mn-lt"/>
                <a:ea typeface="+mn-ea"/>
                <a:cs typeface="+mn-cs"/>
              </a:rPr>
              <a:t> of plant </a:t>
            </a:r>
            <a:r>
              <a:rPr lang="en-US" sz="1200" b="0" i="0" kern="1200" baseline="0" dirty="0" err="1" smtClean="0">
                <a:solidFill>
                  <a:schemeClr val="tx1"/>
                </a:solidFill>
                <a:effectLst/>
                <a:latin typeface="+mn-lt"/>
                <a:ea typeface="+mn-ea"/>
                <a:cs typeface="+mn-cs"/>
              </a:rPr>
              <a:t>heeft</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zijn</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eigen</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bestuivers</a:t>
            </a:r>
            <a:r>
              <a:rPr lang="en-US" sz="1200" b="0" i="0" kern="1200" baseline="0" dirty="0" smtClean="0">
                <a:solidFill>
                  <a:schemeClr val="tx1"/>
                </a:solidFill>
                <a:effectLst/>
                <a:latin typeface="+mn-lt"/>
                <a:ea typeface="+mn-ea"/>
                <a:cs typeface="+mn-cs"/>
              </a:rPr>
              <a:t>. In het </a:t>
            </a:r>
            <a:r>
              <a:rPr lang="en-US" sz="1200" b="0" i="0" kern="1200" baseline="0" dirty="0" err="1" smtClean="0">
                <a:solidFill>
                  <a:schemeClr val="tx1"/>
                </a:solidFill>
                <a:effectLst/>
                <a:latin typeface="+mn-lt"/>
                <a:ea typeface="+mn-ea"/>
                <a:cs typeface="+mn-cs"/>
              </a:rPr>
              <a:t>klokhuis-filmpje</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zie</a:t>
            </a:r>
            <a:r>
              <a:rPr lang="en-US" sz="1200" b="0" i="0" kern="1200" baseline="0" dirty="0" smtClean="0">
                <a:solidFill>
                  <a:schemeClr val="tx1"/>
                </a:solidFill>
                <a:effectLst/>
                <a:latin typeface="+mn-lt"/>
                <a:ea typeface="+mn-ea"/>
                <a:cs typeface="+mn-cs"/>
              </a:rPr>
              <a:t> je </a:t>
            </a:r>
            <a:r>
              <a:rPr lang="en-US" sz="1200" b="0" i="0" kern="1200" baseline="0" dirty="0" err="1" smtClean="0">
                <a:solidFill>
                  <a:schemeClr val="tx1"/>
                </a:solidFill>
                <a:effectLst/>
                <a:latin typeface="+mn-lt"/>
                <a:ea typeface="+mn-ea"/>
                <a:cs typeface="+mn-cs"/>
              </a:rPr>
              <a:t>hier</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meer</a:t>
            </a:r>
            <a:r>
              <a:rPr lang="en-US" sz="1200" b="0" i="0" kern="1200" baseline="0" dirty="0" smtClean="0">
                <a:solidFill>
                  <a:schemeClr val="tx1"/>
                </a:solidFill>
                <a:effectLst/>
                <a:latin typeface="+mn-lt"/>
                <a:ea typeface="+mn-ea"/>
                <a:cs typeface="+mn-cs"/>
              </a:rPr>
              <a:t> over: </a:t>
            </a:r>
            <a:r>
              <a:rPr lang="en-US" sz="1200" baseline="0" dirty="0" smtClean="0">
                <a:latin typeface="+mn-lt"/>
              </a:rPr>
              <a:t>http://www.hetklokhuis.nl/tv-uitzending/889/Voortplantingsstrategie</a:t>
            </a:r>
            <a:endParaRPr lang="en-US" sz="1200" dirty="0" smtClean="0">
              <a:latin typeface="+mn-lt"/>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Meer</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informatie</a:t>
            </a:r>
            <a:r>
              <a:rPr lang="en-US" sz="1200" b="0" i="0" kern="1200" baseline="0" dirty="0" smtClean="0">
                <a:solidFill>
                  <a:schemeClr val="tx1"/>
                </a:solidFill>
                <a:effectLst/>
                <a:latin typeface="+mn-lt"/>
                <a:ea typeface="+mn-ea"/>
                <a:cs typeface="+mn-cs"/>
              </a:rPr>
              <a:t> over </a:t>
            </a:r>
            <a:r>
              <a:rPr lang="en-US" sz="1200" b="0" i="0" kern="1200" baseline="0" dirty="0" err="1" smtClean="0">
                <a:solidFill>
                  <a:schemeClr val="tx1"/>
                </a:solidFill>
                <a:effectLst/>
                <a:latin typeface="+mn-lt"/>
                <a:ea typeface="+mn-ea"/>
                <a:cs typeface="+mn-cs"/>
              </a:rPr>
              <a:t>wilde</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bijen</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en</a:t>
            </a:r>
            <a:r>
              <a:rPr lang="en-US" sz="1200" b="0" i="0" kern="1200" baseline="0" dirty="0" smtClean="0">
                <a:solidFill>
                  <a:schemeClr val="tx1"/>
                </a:solidFill>
                <a:effectLst/>
                <a:latin typeface="+mn-lt"/>
                <a:ea typeface="+mn-ea"/>
                <a:cs typeface="+mn-cs"/>
              </a:rPr>
              <a:t> de </a:t>
            </a:r>
            <a:r>
              <a:rPr lang="en-US" sz="1200" b="0" i="0" kern="1200" baseline="0" dirty="0" err="1" smtClean="0">
                <a:solidFill>
                  <a:schemeClr val="tx1"/>
                </a:solidFill>
                <a:effectLst/>
                <a:latin typeface="+mn-lt"/>
                <a:ea typeface="+mn-ea"/>
                <a:cs typeface="+mn-cs"/>
              </a:rPr>
              <a:t>vergelijking</a:t>
            </a:r>
            <a:r>
              <a:rPr lang="en-US" sz="1200" b="0" i="0" kern="1200" baseline="0" dirty="0" smtClean="0">
                <a:solidFill>
                  <a:schemeClr val="tx1"/>
                </a:solidFill>
                <a:effectLst/>
                <a:latin typeface="+mn-lt"/>
                <a:ea typeface="+mn-ea"/>
                <a:cs typeface="+mn-cs"/>
              </a:rPr>
              <a:t> met </a:t>
            </a:r>
            <a:r>
              <a:rPr lang="en-US" sz="1200" b="0" i="0" kern="1200" baseline="0" dirty="0" err="1" smtClean="0">
                <a:solidFill>
                  <a:schemeClr val="tx1"/>
                </a:solidFill>
                <a:effectLst/>
                <a:latin typeface="+mn-lt"/>
                <a:ea typeface="+mn-ea"/>
                <a:cs typeface="+mn-cs"/>
              </a:rPr>
              <a:t>honingbijen</a:t>
            </a:r>
            <a:r>
              <a:rPr lang="en-US" sz="1200" b="0" i="0" kern="1200" baseline="0" dirty="0" smtClean="0">
                <a:solidFill>
                  <a:schemeClr val="tx1"/>
                </a:solidFill>
                <a:effectLst/>
                <a:latin typeface="+mn-lt"/>
                <a:ea typeface="+mn-ea"/>
                <a:cs typeface="+mn-cs"/>
              </a:rPr>
              <a:t> die door </a:t>
            </a:r>
            <a:r>
              <a:rPr lang="en-US" sz="1200" b="0" i="0" kern="1200" baseline="0" dirty="0" err="1" smtClean="0">
                <a:solidFill>
                  <a:schemeClr val="tx1"/>
                </a:solidFill>
                <a:effectLst/>
                <a:latin typeface="+mn-lt"/>
                <a:ea typeface="+mn-ea"/>
                <a:cs typeface="+mn-cs"/>
              </a:rPr>
              <a:t>imkers</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gehouden</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worden</a:t>
            </a:r>
            <a:r>
              <a:rPr lang="en-US" sz="1200" b="0" i="0" kern="1200" baseline="0" dirty="0" smtClean="0">
                <a:solidFill>
                  <a:schemeClr val="tx1"/>
                </a:solidFill>
                <a:effectLst/>
                <a:latin typeface="+mn-lt"/>
                <a:ea typeface="+mn-ea"/>
                <a:cs typeface="+mn-cs"/>
              </a:rPr>
              <a:t>): http://www.schooltv.nl/video/de-kennis-van-nu-in-de-klas-de-wilde-bij/ (10 </a:t>
            </a:r>
            <a:r>
              <a:rPr lang="en-US" sz="1200" b="0" i="0" kern="1200" baseline="0" dirty="0" err="1" smtClean="0">
                <a:solidFill>
                  <a:schemeClr val="tx1"/>
                </a:solidFill>
                <a:effectLst/>
                <a:latin typeface="+mn-lt"/>
                <a:ea typeface="+mn-ea"/>
                <a:cs typeface="+mn-cs"/>
              </a:rPr>
              <a:t>minuut</a:t>
            </a:r>
            <a:r>
              <a:rPr lang="en-US" sz="1200" b="0" i="0" kern="1200" baseline="0" dirty="0" smtClean="0">
                <a:solidFill>
                  <a:schemeClr val="tx1"/>
                </a:solidFill>
                <a:effectLst/>
                <a:latin typeface="+mn-lt"/>
                <a:ea typeface="+mn-ea"/>
                <a:cs typeface="+mn-cs"/>
              </a:rPr>
              <a:t> 31)</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772039B-1CBB-40A0-BC83-F27D41BD9AFB}" type="slidenum">
              <a:rPr lang="nl-NL" smtClean="0"/>
              <a:t>15</a:t>
            </a:fld>
            <a:endParaRPr lang="nl-NL"/>
          </a:p>
        </p:txBody>
      </p:sp>
    </p:spTree>
    <p:extLst>
      <p:ext uri="{BB962C8B-B14F-4D97-AF65-F5344CB8AC3E}">
        <p14:creationId xmlns:p14="http://schemas.microsoft.com/office/powerpoint/2010/main" val="26374984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latin typeface="+mn-lt"/>
              </a:rPr>
              <a:t>Tip</a:t>
            </a:r>
            <a:r>
              <a:rPr lang="en-US" sz="1200" dirty="0" smtClean="0">
                <a:latin typeface="+mn-lt"/>
              </a:rPr>
              <a:t>: </a:t>
            </a:r>
            <a:r>
              <a:rPr lang="en-US" sz="1200" dirty="0" err="1" smtClean="0">
                <a:latin typeface="+mn-lt"/>
              </a:rPr>
              <a:t>Als</a:t>
            </a:r>
            <a:r>
              <a:rPr lang="en-US" sz="1200" dirty="0" smtClean="0">
                <a:latin typeface="+mn-lt"/>
              </a:rPr>
              <a:t> je </a:t>
            </a:r>
            <a:r>
              <a:rPr lang="en-US" sz="1200" dirty="0" err="1" smtClean="0">
                <a:latin typeface="+mn-lt"/>
              </a:rPr>
              <a:t>tijd</a:t>
            </a:r>
            <a:r>
              <a:rPr lang="en-US" sz="1200" dirty="0" smtClean="0">
                <a:latin typeface="+mn-lt"/>
              </a:rPr>
              <a:t> </a:t>
            </a:r>
            <a:r>
              <a:rPr lang="en-US" sz="1200" dirty="0" err="1" smtClean="0">
                <a:latin typeface="+mn-lt"/>
              </a:rPr>
              <a:t>hebt</a:t>
            </a:r>
            <a:r>
              <a:rPr lang="en-US" sz="1200" dirty="0" smtClean="0">
                <a:latin typeface="+mn-lt"/>
              </a:rPr>
              <a:t> </a:t>
            </a:r>
            <a:r>
              <a:rPr lang="en-US" sz="1200" dirty="0" err="1" smtClean="0">
                <a:latin typeface="+mn-lt"/>
              </a:rPr>
              <a:t>kijk</a:t>
            </a:r>
            <a:r>
              <a:rPr lang="en-US" sz="1200" baseline="0" dirty="0" smtClean="0">
                <a:latin typeface="+mn-lt"/>
              </a:rPr>
              <a:t> </a:t>
            </a:r>
            <a:r>
              <a:rPr lang="en-US" sz="1200" baseline="0" dirty="0" err="1" smtClean="0">
                <a:latin typeface="+mn-lt"/>
              </a:rPr>
              <a:t>dan</a:t>
            </a:r>
            <a:r>
              <a:rPr lang="en-US" sz="1200" baseline="0" dirty="0" smtClean="0">
                <a:latin typeface="+mn-lt"/>
              </a:rPr>
              <a:t> </a:t>
            </a:r>
            <a:r>
              <a:rPr lang="en-US" sz="1200" baseline="0" dirty="0" err="1" smtClean="0">
                <a:latin typeface="+mn-lt"/>
              </a:rPr>
              <a:t>dit</a:t>
            </a:r>
            <a:r>
              <a:rPr lang="en-US" sz="1200" baseline="0" dirty="0" smtClean="0">
                <a:latin typeface="+mn-lt"/>
              </a:rPr>
              <a:t> </a:t>
            </a:r>
            <a:r>
              <a:rPr lang="en-US" sz="1200" baseline="0" dirty="0" err="1" smtClean="0">
                <a:latin typeface="+mn-lt"/>
              </a:rPr>
              <a:t>Klokhuis-filmpje</a:t>
            </a:r>
            <a:r>
              <a:rPr lang="en-US" sz="1200" baseline="0" dirty="0" smtClean="0">
                <a:latin typeface="+mn-lt"/>
              </a:rPr>
              <a:t> over de </a:t>
            </a:r>
            <a:r>
              <a:rPr lang="en-US" sz="1200" baseline="0" dirty="0" err="1" smtClean="0">
                <a:latin typeface="+mn-lt"/>
              </a:rPr>
              <a:t>verschillende</a:t>
            </a:r>
            <a:r>
              <a:rPr lang="en-US" sz="1200" baseline="0" dirty="0" smtClean="0">
                <a:latin typeface="+mn-lt"/>
              </a:rPr>
              <a:t> </a:t>
            </a:r>
            <a:r>
              <a:rPr lang="en-US" sz="1200" baseline="0" dirty="0" err="1" smtClean="0">
                <a:latin typeface="+mn-lt"/>
              </a:rPr>
              <a:t>soorten</a:t>
            </a:r>
            <a:r>
              <a:rPr lang="en-US" sz="1200" baseline="0" dirty="0" smtClean="0">
                <a:latin typeface="+mn-lt"/>
              </a:rPr>
              <a:t> </a:t>
            </a:r>
            <a:r>
              <a:rPr lang="en-US" sz="1200" baseline="0" dirty="0" err="1" smtClean="0">
                <a:latin typeface="+mn-lt"/>
              </a:rPr>
              <a:t>bestuiving</a:t>
            </a:r>
            <a:r>
              <a:rPr lang="en-US" sz="1200" baseline="0" dirty="0" smtClean="0">
                <a:latin typeface="+mn-lt"/>
              </a:rPr>
              <a:t> per </a:t>
            </a:r>
            <a:r>
              <a:rPr lang="en-US" sz="1200" baseline="0" dirty="0" err="1" smtClean="0">
                <a:latin typeface="+mn-lt"/>
              </a:rPr>
              <a:t>bloem</a:t>
            </a:r>
            <a:r>
              <a:rPr lang="en-US" sz="1200" baseline="0" dirty="0" smtClean="0">
                <a:latin typeface="+mn-lt"/>
              </a:rPr>
              <a:t> (</a:t>
            </a:r>
            <a:r>
              <a:rPr lang="en-US" sz="1200" baseline="0" dirty="0" err="1" smtClean="0">
                <a:latin typeface="+mn-lt"/>
              </a:rPr>
              <a:t>eerste</a:t>
            </a:r>
            <a:r>
              <a:rPr lang="en-US" sz="1200" baseline="0" dirty="0" smtClean="0">
                <a:latin typeface="+mn-lt"/>
              </a:rPr>
              <a:t> 4 </a:t>
            </a:r>
            <a:r>
              <a:rPr lang="en-US" sz="1200" baseline="0" dirty="0" err="1" smtClean="0">
                <a:latin typeface="+mn-lt"/>
              </a:rPr>
              <a:t>minuten</a:t>
            </a:r>
            <a:r>
              <a:rPr lang="en-US" sz="1200" baseline="0" dirty="0" smtClean="0">
                <a:latin typeface="+mn-lt"/>
              </a:rPr>
              <a:t>): http://www.hetklokhuis.nl/tv-uitzending/889/Voortplantingsstrategie</a:t>
            </a:r>
            <a:endParaRPr lang="en-US" sz="1200" dirty="0" smtClean="0">
              <a:latin typeface="+mn-lt"/>
            </a:endParaRPr>
          </a:p>
          <a:p>
            <a:endParaRPr lang="en-US" sz="1200" baseline="0" dirty="0" smtClean="0">
              <a:latin typeface="+mn-lt"/>
            </a:endParaRPr>
          </a:p>
          <a:p>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772039B-1CBB-40A0-BC83-F27D41BD9AFB}" type="slidenum">
              <a:rPr lang="nl-NL" smtClean="0"/>
              <a:t>16</a:t>
            </a:fld>
            <a:endParaRPr lang="nl-NL"/>
          </a:p>
        </p:txBody>
      </p:sp>
    </p:spTree>
    <p:extLst>
      <p:ext uri="{BB962C8B-B14F-4D97-AF65-F5344CB8AC3E}">
        <p14:creationId xmlns:p14="http://schemas.microsoft.com/office/powerpoint/2010/main" val="3559454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smtClean="0">
                <a:solidFill>
                  <a:schemeClr val="tx1"/>
                </a:solidFill>
                <a:effectLst/>
                <a:latin typeface="+mn-lt"/>
                <a:ea typeface="+mn-ea"/>
                <a:cs typeface="+mn-cs"/>
              </a:rPr>
              <a:t>Antwoord</a:t>
            </a:r>
            <a:r>
              <a:rPr lang="en-US" sz="1200" b="1"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werkblad</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opdracht</a:t>
            </a:r>
            <a:r>
              <a:rPr lang="en-US" sz="1200" b="0" kern="1200" baseline="0" dirty="0" smtClean="0">
                <a:solidFill>
                  <a:schemeClr val="tx1"/>
                </a:solidFill>
                <a:effectLst/>
                <a:latin typeface="+mn-lt"/>
                <a:ea typeface="+mn-ea"/>
                <a:cs typeface="+mn-cs"/>
              </a:rPr>
              <a:t> 1:</a:t>
            </a:r>
            <a:endParaRPr lang="nl-NL" sz="1200" b="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err="1" smtClean="0">
                <a:solidFill>
                  <a:schemeClr val="tx1"/>
                </a:solidFill>
                <a:effectLst/>
                <a:latin typeface="+mn-lt"/>
                <a:ea typeface="+mn-ea"/>
                <a:cs typeface="+mn-cs"/>
              </a:rPr>
              <a:t>Appelboom</a:t>
            </a:r>
            <a:r>
              <a:rPr lang="nl-NL" sz="1200" kern="1200" baseline="0" dirty="0" smtClean="0">
                <a:solidFill>
                  <a:schemeClr val="tx1"/>
                </a:solidFill>
                <a:effectLst/>
                <a:latin typeface="+mn-lt"/>
                <a:ea typeface="+mn-ea"/>
                <a:cs typeface="+mn-cs"/>
              </a:rPr>
              <a:t> – </a:t>
            </a:r>
            <a:r>
              <a:rPr lang="en-US" sz="1200" kern="1200" dirty="0" smtClean="0">
                <a:solidFill>
                  <a:schemeClr val="tx1"/>
                </a:solidFill>
                <a:effectLst/>
                <a:latin typeface="+mn-lt"/>
                <a:ea typeface="+mn-ea"/>
                <a:cs typeface="+mn-cs"/>
              </a:rPr>
              <a:t>Ja – </a:t>
            </a:r>
            <a:r>
              <a:rPr lang="nl-NL" sz="1200" kern="1200" dirty="0" smtClean="0">
                <a:solidFill>
                  <a:schemeClr val="tx1"/>
                </a:solidFill>
                <a:effectLst/>
                <a:latin typeface="+mn-lt"/>
                <a:ea typeface="+mn-ea"/>
                <a:cs typeface="+mn-cs"/>
              </a:rPr>
              <a:t>Appels, Appelmoes, Appelsap, Appeltaart, Appelstroop</a:t>
            </a:r>
          </a:p>
          <a:p>
            <a:pPr marL="171450" indent="-171450">
              <a:buFont typeface="Arial" panose="020B0604020202020204" pitchFamily="34" charset="0"/>
              <a:buChar char="•"/>
            </a:pPr>
            <a:r>
              <a:rPr lang="en-US" sz="1200" kern="1200" dirty="0" err="1" smtClean="0">
                <a:solidFill>
                  <a:schemeClr val="tx1"/>
                </a:solidFill>
                <a:effectLst/>
                <a:latin typeface="+mn-lt"/>
                <a:ea typeface="+mn-ea"/>
                <a:cs typeface="+mn-cs"/>
              </a:rPr>
              <a:t>Aardbeienplant</a:t>
            </a:r>
            <a:r>
              <a:rPr lang="en-US" sz="1200" kern="1200" dirty="0" smtClean="0">
                <a:solidFill>
                  <a:schemeClr val="tx1"/>
                </a:solidFill>
                <a:effectLst/>
                <a:latin typeface="+mn-lt"/>
                <a:ea typeface="+mn-ea"/>
                <a:cs typeface="+mn-cs"/>
              </a:rPr>
              <a:t> – </a:t>
            </a:r>
            <a:r>
              <a:rPr lang="nl-NL" sz="1200" kern="1200" dirty="0" smtClean="0">
                <a:solidFill>
                  <a:schemeClr val="tx1"/>
                </a:solidFill>
                <a:effectLst/>
                <a:latin typeface="+mn-lt"/>
                <a:ea typeface="+mn-ea"/>
                <a:cs typeface="+mn-cs"/>
              </a:rPr>
              <a:t>Ja – Aardbeien, Jam, Siroop</a:t>
            </a:r>
          </a:p>
          <a:p>
            <a:pPr marL="171450" indent="-171450">
              <a:buFont typeface="Arial" panose="020B0604020202020204" pitchFamily="34" charset="0"/>
              <a:buChar char="•"/>
            </a:pPr>
            <a:r>
              <a:rPr lang="nl-NL" sz="1200" kern="1200" dirty="0" smtClean="0">
                <a:solidFill>
                  <a:schemeClr val="tx1"/>
                </a:solidFill>
                <a:effectLst/>
                <a:latin typeface="+mn-lt"/>
                <a:ea typeface="+mn-ea"/>
                <a:cs typeface="+mn-cs"/>
              </a:rPr>
              <a:t>Aardappelplant – Nee – Aardappels, Chips, Friet</a:t>
            </a:r>
          </a:p>
          <a:p>
            <a:pPr marL="171450" indent="-171450">
              <a:buFont typeface="Arial" panose="020B0604020202020204" pitchFamily="34" charset="0"/>
              <a:buChar char="•"/>
            </a:pPr>
            <a:r>
              <a:rPr lang="nl-NL" sz="1200" kern="1200" dirty="0" smtClean="0">
                <a:solidFill>
                  <a:schemeClr val="tx1"/>
                </a:solidFill>
                <a:effectLst/>
                <a:latin typeface="+mn-lt"/>
                <a:ea typeface="+mn-ea"/>
                <a:cs typeface="+mn-cs"/>
              </a:rPr>
              <a:t>Zonnebloem – Ja – Zonnebloemolie, Margarine, Zonnebloempitten</a:t>
            </a:r>
          </a:p>
          <a:p>
            <a:pPr marL="171450" indent="-171450">
              <a:buFont typeface="Arial" panose="020B0604020202020204" pitchFamily="34" charset="0"/>
              <a:buChar char="•"/>
            </a:pPr>
            <a:r>
              <a:rPr lang="en-US" sz="1200" kern="1200" dirty="0" err="1" smtClean="0">
                <a:solidFill>
                  <a:schemeClr val="tx1"/>
                </a:solidFill>
                <a:effectLst/>
                <a:latin typeface="+mn-lt"/>
                <a:ea typeface="+mn-ea"/>
                <a:cs typeface="+mn-cs"/>
              </a:rPr>
              <a:t>Maïsplant</a:t>
            </a:r>
            <a:r>
              <a:rPr lang="en-US" sz="1200" kern="1200" dirty="0" smtClean="0">
                <a:solidFill>
                  <a:schemeClr val="tx1"/>
                </a:solidFill>
                <a:effectLst/>
                <a:latin typeface="+mn-lt"/>
                <a:ea typeface="+mn-ea"/>
                <a:cs typeface="+mn-cs"/>
              </a:rPr>
              <a:t> – </a:t>
            </a:r>
            <a:r>
              <a:rPr lang="nl-NL" sz="1200" kern="1200" dirty="0" smtClean="0">
                <a:solidFill>
                  <a:schemeClr val="tx1"/>
                </a:solidFill>
                <a:effectLst/>
                <a:latin typeface="+mn-lt"/>
                <a:ea typeface="+mn-ea"/>
                <a:cs typeface="+mn-cs"/>
              </a:rPr>
              <a:t>Nee – Mais, Popcorn, </a:t>
            </a:r>
            <a:r>
              <a:rPr lang="nl-NL" sz="1200" kern="1200" dirty="0" err="1" smtClean="0">
                <a:solidFill>
                  <a:schemeClr val="tx1"/>
                </a:solidFill>
                <a:effectLst/>
                <a:latin typeface="+mn-lt"/>
                <a:ea typeface="+mn-ea"/>
                <a:cs typeface="+mn-cs"/>
              </a:rPr>
              <a:t>Nacho’s</a:t>
            </a:r>
            <a:r>
              <a:rPr lang="nl-NL" sz="1200" kern="1200" dirty="0" smtClean="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err="1" smtClean="0">
                <a:solidFill>
                  <a:schemeClr val="tx1"/>
                </a:solidFill>
                <a:effectLst/>
                <a:latin typeface="+mn-lt"/>
                <a:ea typeface="+mn-ea"/>
                <a:cs typeface="+mn-cs"/>
              </a:rPr>
              <a:t>Tomatenplant</a:t>
            </a:r>
            <a:r>
              <a:rPr lang="en-US" sz="1200" kern="1200" dirty="0" smtClean="0">
                <a:solidFill>
                  <a:schemeClr val="tx1"/>
                </a:solidFill>
                <a:effectLst/>
                <a:latin typeface="+mn-lt"/>
                <a:ea typeface="+mn-ea"/>
                <a:cs typeface="+mn-cs"/>
              </a:rPr>
              <a:t> – Ja – </a:t>
            </a:r>
            <a:r>
              <a:rPr lang="en-US" sz="1200" kern="1200" dirty="0" err="1" smtClean="0">
                <a:solidFill>
                  <a:schemeClr val="tx1"/>
                </a:solidFill>
                <a:effectLst/>
                <a:latin typeface="+mn-lt"/>
                <a:ea typeface="+mn-ea"/>
                <a:cs typeface="+mn-cs"/>
              </a:rPr>
              <a:t>Tomaten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Pastasaus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Soep</a:t>
            </a:r>
            <a:endParaRPr lang="nl-NL"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err="1" smtClean="0">
                <a:solidFill>
                  <a:schemeClr val="tx1"/>
                </a:solidFill>
                <a:effectLst/>
                <a:latin typeface="+mn-lt"/>
                <a:ea typeface="+mn-ea"/>
                <a:cs typeface="+mn-cs"/>
              </a:rPr>
              <a:t>Cacaoboom</a:t>
            </a:r>
            <a:r>
              <a:rPr lang="en-US" sz="1200" kern="1200" dirty="0" smtClean="0">
                <a:solidFill>
                  <a:schemeClr val="tx1"/>
                </a:solidFill>
                <a:effectLst/>
                <a:latin typeface="+mn-lt"/>
                <a:ea typeface="+mn-ea"/>
                <a:cs typeface="+mn-cs"/>
              </a:rPr>
              <a:t> – Ja – </a:t>
            </a:r>
            <a:r>
              <a:rPr lang="en-US" sz="1200" kern="1200" dirty="0" err="1" smtClean="0">
                <a:solidFill>
                  <a:schemeClr val="tx1"/>
                </a:solidFill>
                <a:effectLst/>
                <a:latin typeface="+mn-lt"/>
                <a:ea typeface="+mn-ea"/>
                <a:cs typeface="+mn-cs"/>
              </a:rPr>
              <a:t>Chocolade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Chcolademelk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Toetjes</a:t>
            </a:r>
            <a:endParaRPr lang="nl-NL" dirty="0"/>
          </a:p>
        </p:txBody>
      </p:sp>
      <p:sp>
        <p:nvSpPr>
          <p:cNvPr id="4" name="Slide Number Placeholder 3"/>
          <p:cNvSpPr>
            <a:spLocks noGrp="1"/>
          </p:cNvSpPr>
          <p:nvPr>
            <p:ph type="sldNum" sz="quarter" idx="10"/>
          </p:nvPr>
        </p:nvSpPr>
        <p:spPr/>
        <p:txBody>
          <a:bodyPr/>
          <a:lstStyle/>
          <a:p>
            <a:fld id="{F772039B-1CBB-40A0-BC83-F27D41BD9AFB}" type="slidenum">
              <a:rPr lang="nl-NL" smtClean="0"/>
              <a:t>17</a:t>
            </a:fld>
            <a:endParaRPr lang="nl-NL"/>
          </a:p>
        </p:txBody>
      </p:sp>
    </p:spTree>
    <p:extLst>
      <p:ext uri="{BB962C8B-B14F-4D97-AF65-F5344CB8AC3E}">
        <p14:creationId xmlns:p14="http://schemas.microsoft.com/office/powerpoint/2010/main" val="19830153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772039B-1CBB-40A0-BC83-F27D41BD9AFB}" type="slidenum">
              <a:rPr lang="nl-NL" smtClean="0"/>
              <a:t>18</a:t>
            </a:fld>
            <a:endParaRPr lang="nl-NL"/>
          </a:p>
        </p:txBody>
      </p:sp>
    </p:spTree>
    <p:extLst>
      <p:ext uri="{BB962C8B-B14F-4D97-AF65-F5344CB8AC3E}">
        <p14:creationId xmlns:p14="http://schemas.microsoft.com/office/powerpoint/2010/main" val="14295940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772039B-1CBB-40A0-BC83-F27D41BD9AFB}" type="slidenum">
              <a:rPr lang="nl-NL" smtClean="0"/>
              <a:t>19</a:t>
            </a:fld>
            <a:endParaRPr lang="nl-NL"/>
          </a:p>
        </p:txBody>
      </p:sp>
    </p:spTree>
    <p:extLst>
      <p:ext uri="{BB962C8B-B14F-4D97-AF65-F5344CB8AC3E}">
        <p14:creationId xmlns:p14="http://schemas.microsoft.com/office/powerpoint/2010/main" val="3383805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Tip</a:t>
            </a:r>
            <a:r>
              <a:rPr lang="en-US" dirty="0" smtClean="0"/>
              <a:t>: je </a:t>
            </a:r>
            <a:r>
              <a:rPr lang="en-US" dirty="0" err="1" smtClean="0"/>
              <a:t>kan</a:t>
            </a:r>
            <a:r>
              <a:rPr lang="en-US" dirty="0" smtClean="0"/>
              <a:t> de les </a:t>
            </a:r>
            <a:r>
              <a:rPr lang="en-US" dirty="0" err="1" smtClean="0"/>
              <a:t>ook</a:t>
            </a:r>
            <a:r>
              <a:rPr lang="en-US" dirty="0" smtClean="0"/>
              <a:t> </a:t>
            </a:r>
            <a:r>
              <a:rPr lang="en-US" dirty="0" err="1" smtClean="0"/>
              <a:t>beginnen</a:t>
            </a:r>
            <a:r>
              <a:rPr lang="en-US" dirty="0" smtClean="0"/>
              <a:t> met het </a:t>
            </a:r>
            <a:r>
              <a:rPr lang="en-US" dirty="0" err="1" smtClean="0"/>
              <a:t>maken</a:t>
            </a:r>
            <a:r>
              <a:rPr lang="en-US" dirty="0" smtClean="0"/>
              <a:t> van </a:t>
            </a:r>
            <a:r>
              <a:rPr lang="en-US" dirty="0" err="1" smtClean="0"/>
              <a:t>een</a:t>
            </a:r>
            <a:r>
              <a:rPr lang="en-US" dirty="0" smtClean="0"/>
              <a:t> </a:t>
            </a:r>
            <a:r>
              <a:rPr lang="en-US" dirty="0" err="1" smtClean="0"/>
              <a:t>mindmap</a:t>
            </a:r>
            <a:r>
              <a:rPr lang="en-US" dirty="0" smtClean="0"/>
              <a:t> over </a:t>
            </a:r>
            <a:r>
              <a:rPr lang="en-US" dirty="0" err="1" smtClean="0"/>
              <a:t>bijen</a:t>
            </a:r>
            <a:r>
              <a:rPr lang="en-US" dirty="0" smtClean="0"/>
              <a:t>. </a:t>
            </a:r>
            <a:endParaRPr lang="nl-NL" dirty="0"/>
          </a:p>
        </p:txBody>
      </p:sp>
      <p:sp>
        <p:nvSpPr>
          <p:cNvPr id="4" name="Slide Number Placeholder 3"/>
          <p:cNvSpPr>
            <a:spLocks noGrp="1"/>
          </p:cNvSpPr>
          <p:nvPr>
            <p:ph type="sldNum" sz="quarter" idx="10"/>
          </p:nvPr>
        </p:nvSpPr>
        <p:spPr/>
        <p:txBody>
          <a:bodyPr/>
          <a:lstStyle/>
          <a:p>
            <a:fld id="{F772039B-1CBB-40A0-BC83-F27D41BD9AFB}" type="slidenum">
              <a:rPr lang="nl-NL" smtClean="0"/>
              <a:t>2</a:t>
            </a:fld>
            <a:endParaRPr lang="nl-NL"/>
          </a:p>
        </p:txBody>
      </p:sp>
    </p:spTree>
    <p:extLst>
      <p:ext uri="{BB962C8B-B14F-4D97-AF65-F5344CB8AC3E}">
        <p14:creationId xmlns:p14="http://schemas.microsoft.com/office/powerpoint/2010/main" val="32236745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b="1" dirty="0" smtClean="0"/>
              <a:t>F</a:t>
            </a:r>
            <a:r>
              <a:rPr lang="nl-NL" b="1" baseline="0" dirty="0" smtClean="0"/>
              <a:t>ilmpje: </a:t>
            </a:r>
            <a:r>
              <a:rPr lang="nl-NL" dirty="0" smtClean="0"/>
              <a:t>https://www.youtube.com/watch?v=xWFEBho_UyE</a:t>
            </a:r>
          </a:p>
          <a:p>
            <a:endParaRPr lang="nl-NL" baseline="0" dirty="0" smtClean="0"/>
          </a:p>
          <a:p>
            <a:r>
              <a:rPr lang="nl-NL" b="1" baseline="0" dirty="0" smtClean="0"/>
              <a:t>Antwoord </a:t>
            </a:r>
            <a:r>
              <a:rPr lang="nl-NL" b="0" baseline="0" dirty="0" smtClean="0"/>
              <a:t>werkblad</a:t>
            </a:r>
            <a:r>
              <a:rPr lang="nl-NL" baseline="0" dirty="0" smtClean="0"/>
              <a:t> opdracht 2: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effectLst/>
                <a:latin typeface="+mn-lt"/>
                <a:ea typeface="+mn-ea"/>
                <a:cs typeface="+mn-cs"/>
              </a:rPr>
              <a:t>Bijen doen een “waggeldans” dit is een dans waarbij de bij “kwispelt” met zijn achterlijf en loopt in de vorm van een acht. De grootte en richting van deze acht vertelt in welke richting de voedselbron is en hoe ver weg. In het</a:t>
            </a:r>
            <a:r>
              <a:rPr lang="nl-NL" sz="1200" u="sng" kern="1200" dirty="0" smtClean="0">
                <a:solidFill>
                  <a:schemeClr val="tx1"/>
                </a:solidFill>
                <a:effectLst/>
                <a:latin typeface="+mn-lt"/>
                <a:ea typeface="+mn-ea"/>
                <a:cs typeface="+mn-cs"/>
                <a:hlinkClick r:id="rId3"/>
              </a:rPr>
              <a:t> filmpje</a:t>
            </a:r>
            <a:r>
              <a:rPr lang="nl-NL" sz="1200" kern="1200" dirty="0" smtClean="0">
                <a:solidFill>
                  <a:schemeClr val="tx1"/>
                </a:solidFill>
                <a:effectLst/>
                <a:latin typeface="+mn-lt"/>
                <a:ea typeface="+mn-ea"/>
                <a:cs typeface="+mn-cs"/>
              </a:rPr>
              <a:t> zie je de dans. </a:t>
            </a:r>
          </a:p>
          <a:p>
            <a:endParaRPr lang="nl-NL" baseline="0" dirty="0" smtClean="0"/>
          </a:p>
          <a:p>
            <a:endParaRPr lang="nl-NL" baseline="0" dirty="0" smtClean="0"/>
          </a:p>
        </p:txBody>
      </p:sp>
      <p:sp>
        <p:nvSpPr>
          <p:cNvPr id="4" name="Slide Number Placeholder 3"/>
          <p:cNvSpPr>
            <a:spLocks noGrp="1"/>
          </p:cNvSpPr>
          <p:nvPr>
            <p:ph type="sldNum" sz="quarter" idx="10"/>
          </p:nvPr>
        </p:nvSpPr>
        <p:spPr/>
        <p:txBody>
          <a:bodyPr/>
          <a:lstStyle/>
          <a:p>
            <a:fld id="{F772039B-1CBB-40A0-BC83-F27D41BD9AFB}" type="slidenum">
              <a:rPr lang="nl-NL" smtClean="0"/>
              <a:t>20</a:t>
            </a:fld>
            <a:endParaRPr lang="nl-NL"/>
          </a:p>
        </p:txBody>
      </p:sp>
    </p:spTree>
    <p:extLst>
      <p:ext uri="{BB962C8B-B14F-4D97-AF65-F5344CB8AC3E}">
        <p14:creationId xmlns:p14="http://schemas.microsoft.com/office/powerpoint/2010/main" val="20042430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772039B-1CBB-40A0-BC83-F27D41BD9AFB}" type="slidenum">
              <a:rPr lang="nl-NL" smtClean="0"/>
              <a:t>21</a:t>
            </a:fld>
            <a:endParaRPr lang="nl-NL"/>
          </a:p>
        </p:txBody>
      </p:sp>
    </p:spTree>
    <p:extLst>
      <p:ext uri="{BB962C8B-B14F-4D97-AF65-F5344CB8AC3E}">
        <p14:creationId xmlns:p14="http://schemas.microsoft.com/office/powerpoint/2010/main" val="18123156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772039B-1CBB-40A0-BC83-F27D41BD9AFB}" type="slidenum">
              <a:rPr lang="nl-NL" smtClean="0"/>
              <a:t>22</a:t>
            </a:fld>
            <a:endParaRPr lang="nl-NL"/>
          </a:p>
        </p:txBody>
      </p:sp>
    </p:spTree>
    <p:extLst>
      <p:ext uri="{BB962C8B-B14F-4D97-AF65-F5344CB8AC3E}">
        <p14:creationId xmlns:p14="http://schemas.microsoft.com/office/powerpoint/2010/main" val="10423402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b="0" dirty="0" smtClean="0"/>
              <a:t>Laat de leerlingen eerst opdracht 3 maken. Laat de leerlingen hun antwoorden vergelijken met het antwoord van de buurman/vrouw.</a:t>
            </a:r>
          </a:p>
          <a:p>
            <a:pPr marL="0" marR="0" indent="0" algn="l" defTabSz="914400" rtl="0" eaLnBrk="1" fontAlgn="auto" latinLnBrk="0" hangingPunct="1">
              <a:lnSpc>
                <a:spcPct val="100000"/>
              </a:lnSpc>
              <a:spcBef>
                <a:spcPts val="0"/>
              </a:spcBef>
              <a:spcAft>
                <a:spcPts val="0"/>
              </a:spcAft>
              <a:buClrTx/>
              <a:buSzTx/>
              <a:buFontTx/>
              <a:buNone/>
              <a:tabLst/>
              <a:defRPr/>
            </a:pPr>
            <a:r>
              <a:rPr lang="nl-NL" b="0" dirty="0" smtClean="0"/>
              <a:t>Bekijk daarna het filmpje.</a:t>
            </a:r>
            <a:r>
              <a:rPr lang="nl-NL" b="0" baseline="0" dirty="0" smtClean="0"/>
              <a:t> (</a:t>
            </a:r>
            <a:r>
              <a:rPr lang="nl-NL" sz="1200" b="0" u="sng" kern="1200" dirty="0" smtClean="0">
                <a:solidFill>
                  <a:schemeClr val="tx1"/>
                </a:solidFill>
                <a:effectLst/>
                <a:latin typeface="+mn-lt"/>
                <a:ea typeface="+mn-ea"/>
                <a:cs typeface="+mn-cs"/>
                <a:hlinkClick r:id="rId3"/>
              </a:rPr>
              <a:t>https://www.youtube.com/watch?v=ndHF5Up5s04</a:t>
            </a:r>
            <a:r>
              <a:rPr lang="nl-NL" sz="1200" b="0" u="sng" kern="1200" dirty="0" smtClean="0">
                <a:solidFill>
                  <a:schemeClr val="tx1"/>
                </a:solidFill>
                <a:effectLst/>
                <a:latin typeface="+mn-lt"/>
                <a:ea typeface="+mn-ea"/>
                <a:cs typeface="+mn-cs"/>
              </a:rPr>
              <a:t>)</a:t>
            </a:r>
          </a:p>
          <a:p>
            <a:endParaRPr lang="en-US" b="1" u="none" dirty="0" smtClean="0"/>
          </a:p>
          <a:p>
            <a:r>
              <a:rPr lang="en-US" b="1" u="none" dirty="0" err="1" smtClean="0"/>
              <a:t>Antwoord</a:t>
            </a:r>
            <a:r>
              <a:rPr lang="en-US" b="0" u="none" dirty="0" smtClean="0"/>
              <a:t> </a:t>
            </a:r>
            <a:r>
              <a:rPr lang="en-US" b="0" u="none" dirty="0" err="1" smtClean="0"/>
              <a:t>werkblad</a:t>
            </a:r>
            <a:r>
              <a:rPr lang="en-US" b="0" u="none" dirty="0" smtClean="0"/>
              <a:t> </a:t>
            </a:r>
            <a:r>
              <a:rPr lang="en-US" b="0" u="none" dirty="0" err="1" smtClean="0"/>
              <a:t>opdracht</a:t>
            </a:r>
            <a:r>
              <a:rPr lang="en-US" b="0" u="none" dirty="0" smtClean="0"/>
              <a:t> 3:</a:t>
            </a:r>
          </a:p>
          <a:p>
            <a:pPr marL="171450" indent="-171450">
              <a:buFont typeface="Arial" panose="020B0604020202020204" pitchFamily="34" charset="0"/>
              <a:buChar char="•"/>
            </a:pPr>
            <a:r>
              <a:rPr lang="en-US" sz="1200" kern="1200" dirty="0" err="1" smtClean="0">
                <a:solidFill>
                  <a:schemeClr val="tx1"/>
                </a:solidFill>
                <a:effectLst/>
                <a:latin typeface="+mn-lt"/>
                <a:ea typeface="+mn-ea"/>
                <a:cs typeface="+mn-cs"/>
              </a:rPr>
              <a:t>Bedreigingen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voor</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bij</a:t>
            </a:r>
            <a:r>
              <a:rPr lang="en-US" sz="1200" kern="1200" dirty="0" smtClean="0">
                <a:solidFill>
                  <a:schemeClr val="tx1"/>
                </a:solidFill>
                <a:effectLst/>
                <a:latin typeface="+mn-lt"/>
                <a:ea typeface="+mn-ea"/>
                <a:cs typeface="+mn-cs"/>
              </a:rPr>
              <a:t>: </a:t>
            </a:r>
            <a:r>
              <a:rPr lang="nl-NL" sz="1200" kern="1200" dirty="0" smtClean="0">
                <a:solidFill>
                  <a:schemeClr val="tx1"/>
                </a:solidFill>
                <a:effectLst/>
                <a:latin typeface="+mn-lt"/>
                <a:ea typeface="+mn-ea"/>
                <a:cs typeface="+mn-cs"/>
              </a:rPr>
              <a:t>van bestrijdingsmiddelen worden bijen ziek en zwak. Bijen moeten steeds verder vliegen om voldoende bloemen te vinden.</a:t>
            </a:r>
          </a:p>
          <a:p>
            <a:pPr marL="171450" indent="-171450">
              <a:buFont typeface="Arial" panose="020B0604020202020204" pitchFamily="34" charset="0"/>
              <a:buChar char="•"/>
            </a:pPr>
            <a:r>
              <a:rPr lang="en-US" sz="1200" kern="1200" dirty="0" err="1" smtClean="0">
                <a:solidFill>
                  <a:schemeClr val="tx1"/>
                </a:solidFill>
                <a:effectLst/>
                <a:latin typeface="+mn-lt"/>
                <a:ea typeface="+mn-ea"/>
                <a:cs typeface="+mn-cs"/>
              </a:rPr>
              <a:t>Oplossingen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voor</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bij</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geen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bestrijdingsmiddelen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gebruiken</a:t>
            </a:r>
            <a:r>
              <a:rPr lang="en-US" sz="1200" kern="1200" dirty="0" smtClean="0">
                <a:solidFill>
                  <a:schemeClr val="tx1"/>
                </a:solidFill>
                <a:effectLst/>
                <a:latin typeface="+mn-lt"/>
                <a:ea typeface="+mn-ea"/>
                <a:cs typeface="+mn-cs"/>
              </a:rPr>
              <a:t>. Meer </a:t>
            </a:r>
            <a:r>
              <a:rPr lang="en-US" sz="1200" kern="1200" dirty="0" err="1" smtClean="0">
                <a:solidFill>
                  <a:schemeClr val="tx1"/>
                </a:solidFill>
                <a:effectLst/>
                <a:latin typeface="+mn-lt"/>
                <a:ea typeface="+mn-ea"/>
                <a:cs typeface="+mn-cs"/>
              </a:rPr>
              <a:t>bloemen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planten</a:t>
            </a:r>
            <a:r>
              <a:rPr lang="en-US" sz="1200" kern="1200" dirty="0" smtClean="0">
                <a:solidFill>
                  <a:schemeClr val="tx1"/>
                </a:solidFill>
                <a:effectLst/>
                <a:latin typeface="+mn-lt"/>
                <a:ea typeface="+mn-ea"/>
                <a:cs typeface="+mn-cs"/>
              </a:rPr>
              <a:t>.</a:t>
            </a:r>
            <a:endParaRPr lang="nl-NL" sz="1200" kern="1200" dirty="0" smtClean="0">
              <a:solidFill>
                <a:schemeClr val="tx1"/>
              </a:solidFill>
              <a:effectLst/>
              <a:latin typeface="+mn-lt"/>
              <a:ea typeface="+mn-ea"/>
              <a:cs typeface="+mn-cs"/>
            </a:endParaRPr>
          </a:p>
          <a:p>
            <a:endParaRPr lang="en-US" b="1" u="none" dirty="0" smtClean="0"/>
          </a:p>
          <a:p>
            <a:r>
              <a:rPr lang="nl-NL" b="1" dirty="0" smtClean="0"/>
              <a:t>Verdieping</a:t>
            </a:r>
            <a:r>
              <a:rPr lang="nl-NL" b="0" dirty="0" smtClean="0"/>
              <a:t>: Laat leerlingen optioneel </a:t>
            </a:r>
            <a:r>
              <a:rPr lang="nl-NL" b="0" u="none" dirty="0" smtClean="0"/>
              <a:t>verdiepingsopdracht 2 </a:t>
            </a:r>
            <a:r>
              <a:rPr lang="nl-NL" b="0" dirty="0" smtClean="0"/>
              <a:t>op</a:t>
            </a:r>
            <a:r>
              <a:rPr lang="nl-NL" b="0" baseline="0" dirty="0" smtClean="0"/>
              <a:t> het werkblad </a:t>
            </a:r>
            <a:r>
              <a:rPr lang="nl-NL" b="0" dirty="0" smtClean="0"/>
              <a:t>maken.  Antwoord:</a:t>
            </a:r>
            <a:r>
              <a:rPr lang="nl-NL" b="0" baseline="0" dirty="0" smtClean="0"/>
              <a:t> </a:t>
            </a:r>
          </a:p>
          <a:p>
            <a:r>
              <a:rPr lang="nl-NL" b="0" baseline="0" dirty="0" smtClean="0"/>
              <a:t>De plaatjes staan op het etiket als waarschuwing. Het laat je weten dat het middel (bijv.) gevaarlijke stoffen bevat. </a:t>
            </a:r>
          </a:p>
          <a:p>
            <a:pPr marL="171450" indent="-171450">
              <a:buFont typeface="Arial" panose="020B0604020202020204" pitchFamily="34" charset="0"/>
              <a:buChar char="•"/>
            </a:pPr>
            <a:r>
              <a:rPr lang="nl-NL" b="0" dirty="0" smtClean="0"/>
              <a:t>Plaatje 1 (</a:t>
            </a:r>
            <a:r>
              <a:rPr lang="nl-NL" b="0" dirty="0" err="1" smtClean="0"/>
              <a:t>boom+dode</a:t>
            </a:r>
            <a:r>
              <a:rPr lang="nl-NL" b="0" dirty="0" smtClean="0"/>
              <a:t> vis) : Milieugevaarlijk</a:t>
            </a:r>
            <a:r>
              <a:rPr lang="nl-NL" b="0" baseline="0" dirty="0" smtClean="0"/>
              <a:t> - </a:t>
            </a:r>
            <a:r>
              <a:rPr lang="nl-NL" sz="1200" b="0" i="0" kern="1200" dirty="0" smtClean="0">
                <a:solidFill>
                  <a:schemeClr val="tx1"/>
                </a:solidFill>
                <a:effectLst/>
                <a:latin typeface="+mn-lt"/>
                <a:ea typeface="+mn-ea"/>
                <a:cs typeface="+mn-cs"/>
              </a:rPr>
              <a:t>Producten die – als ze in het milieu terecht komen – schadelijk zijn voor de organismen. Deze producten kunnen bijvoorbeeld sterfte van vissen of bijen veroorzaken.</a:t>
            </a:r>
            <a:endParaRPr lang="nl-NL" b="0" dirty="0" smtClean="0"/>
          </a:p>
          <a:p>
            <a:pPr marL="171450" indent="-171450">
              <a:buFont typeface="Arial" panose="020B0604020202020204" pitchFamily="34" charset="0"/>
              <a:buChar char="•"/>
            </a:pPr>
            <a:r>
              <a:rPr lang="nl-NL" b="0" dirty="0" smtClean="0"/>
              <a:t>Plaatje 2 (doodshoofd)</a:t>
            </a:r>
            <a:r>
              <a:rPr lang="nl-NL" b="0" baseline="0" dirty="0" smtClean="0"/>
              <a:t> : Giftig - </a:t>
            </a:r>
            <a:r>
              <a:rPr lang="nl-NL" sz="1200" b="0" i="0" kern="1200" dirty="0" smtClean="0">
                <a:solidFill>
                  <a:schemeClr val="tx1"/>
                </a:solidFill>
                <a:effectLst/>
                <a:latin typeface="+mn-lt"/>
                <a:ea typeface="+mn-ea"/>
                <a:cs typeface="+mn-cs"/>
              </a:rPr>
              <a:t>Product kan bij opname door de mond, via de huid of bij inademen ernstig gevaar opleveren en dodelijk zijn. Dit zijn producten voor de industriële markt, die je in de supermarkt of bouwmarkt niet zo snel aantreft.</a:t>
            </a:r>
            <a:endParaRPr lang="nl-NL" b="0" baseline="0" dirty="0" smtClean="0"/>
          </a:p>
          <a:p>
            <a:pPr marL="171450" indent="-171450">
              <a:buFont typeface="Arial" panose="020B0604020202020204" pitchFamily="34" charset="0"/>
              <a:buChar char="•"/>
            </a:pPr>
            <a:r>
              <a:rPr lang="nl-NL" b="0" baseline="0" dirty="0" smtClean="0"/>
              <a:t>Plaatje 3 (uitroepteken) : Acute gezondheidseffecten - </a:t>
            </a:r>
            <a:r>
              <a:rPr lang="nl-NL" sz="1200" b="0" i="0" kern="1200" dirty="0" smtClean="0">
                <a:solidFill>
                  <a:schemeClr val="tx1"/>
                </a:solidFill>
                <a:effectLst/>
                <a:latin typeface="+mn-lt"/>
                <a:ea typeface="+mn-ea"/>
                <a:cs typeface="+mn-cs"/>
              </a:rPr>
              <a:t>Het gezondheidsgevaar van deze producten is minder ernstig dan bij giftige en bijtende stoffen en bij stoffen met een lange termijn gezondheidsgevaar. Sommige producten met zo'n symbool leveren bij opname via de mond of huid en bij inademen irritatie op, sommige producten kunnen schadelijk zijn. </a:t>
            </a:r>
          </a:p>
          <a:p>
            <a:endParaRPr lang="nl-NL" sz="1200" b="0" i="0" kern="1200" dirty="0" smtClean="0">
              <a:solidFill>
                <a:schemeClr val="tx1"/>
              </a:solidFill>
              <a:effectLst/>
              <a:latin typeface="+mn-lt"/>
              <a:ea typeface="+mn-ea"/>
              <a:cs typeface="+mn-cs"/>
            </a:endParaRPr>
          </a:p>
          <a:p>
            <a:r>
              <a:rPr lang="nl-NL" sz="1200" b="0" i="0" kern="1200" dirty="0" smtClean="0">
                <a:solidFill>
                  <a:schemeClr val="tx1"/>
                </a:solidFill>
                <a:effectLst/>
                <a:latin typeface="+mn-lt"/>
                <a:ea typeface="+mn-ea"/>
                <a:cs typeface="+mn-cs"/>
              </a:rPr>
              <a:t>Bron: https://www.nvwa.nl/onderwerpen/huishoudchemicalien/documenten/communicatie/diversen/archief/2016m/poster-met-afbeeldingen-van-nieuwe-gevaarsymbolen</a:t>
            </a:r>
            <a:endParaRPr lang="nl-NL" b="0" dirty="0" smtClean="0"/>
          </a:p>
        </p:txBody>
      </p:sp>
      <p:sp>
        <p:nvSpPr>
          <p:cNvPr id="4" name="Slide Number Placeholder 3"/>
          <p:cNvSpPr>
            <a:spLocks noGrp="1"/>
          </p:cNvSpPr>
          <p:nvPr>
            <p:ph type="sldNum" sz="quarter" idx="10"/>
          </p:nvPr>
        </p:nvSpPr>
        <p:spPr/>
        <p:txBody>
          <a:bodyPr/>
          <a:lstStyle/>
          <a:p>
            <a:fld id="{F772039B-1CBB-40A0-BC83-F27D41BD9AFB}" type="slidenum">
              <a:rPr lang="nl-NL" smtClean="0"/>
              <a:t>23</a:t>
            </a:fld>
            <a:endParaRPr lang="nl-NL"/>
          </a:p>
        </p:txBody>
      </p:sp>
    </p:spTree>
    <p:extLst>
      <p:ext uri="{BB962C8B-B14F-4D97-AF65-F5344CB8AC3E}">
        <p14:creationId xmlns:p14="http://schemas.microsoft.com/office/powerpoint/2010/main" val="37701363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Deze</a:t>
            </a:r>
            <a:r>
              <a:rPr lang="en-US" dirty="0" smtClean="0"/>
              <a:t> </a:t>
            </a:r>
            <a:r>
              <a:rPr lang="en-US" dirty="0" err="1" smtClean="0"/>
              <a:t>dia</a:t>
            </a:r>
            <a:r>
              <a:rPr lang="en-US" dirty="0" smtClean="0"/>
              <a:t> vat de </a:t>
            </a:r>
            <a:r>
              <a:rPr lang="en-US" dirty="0" err="1" smtClean="0"/>
              <a:t>bedreigingen</a:t>
            </a:r>
            <a:r>
              <a:rPr lang="en-US" baseline="0" dirty="0" smtClean="0"/>
              <a:t> van de </a:t>
            </a:r>
            <a:r>
              <a:rPr lang="en-US" baseline="0" dirty="0" err="1" smtClean="0"/>
              <a:t>bij</a:t>
            </a:r>
            <a:r>
              <a:rPr lang="en-US" baseline="0" dirty="0" smtClean="0"/>
              <a:t> </a:t>
            </a:r>
            <a:r>
              <a:rPr lang="en-US" baseline="0" dirty="0" err="1" smtClean="0"/>
              <a:t>samen</a:t>
            </a:r>
            <a:r>
              <a:rPr lang="en-US" baseline="0" dirty="0" smtClean="0"/>
              <a:t>. </a:t>
            </a:r>
            <a:r>
              <a:rPr lang="en-US" dirty="0" smtClean="0"/>
              <a:t>Door </a:t>
            </a:r>
            <a:r>
              <a:rPr lang="en-US" dirty="0" err="1" smtClean="0"/>
              <a:t>te</a:t>
            </a:r>
            <a:r>
              <a:rPr lang="en-US" dirty="0" smtClean="0"/>
              <a:t> </a:t>
            </a:r>
            <a:r>
              <a:rPr lang="en-US" dirty="0" err="1" smtClean="0"/>
              <a:t>klikken</a:t>
            </a:r>
            <a:r>
              <a:rPr lang="en-US" dirty="0" smtClean="0"/>
              <a:t> </a:t>
            </a:r>
            <a:r>
              <a:rPr lang="en-US" dirty="0" err="1" smtClean="0"/>
              <a:t>verschijnt</a:t>
            </a:r>
            <a:r>
              <a:rPr lang="en-US" dirty="0" smtClean="0"/>
              <a:t> de</a:t>
            </a:r>
            <a:r>
              <a:rPr lang="en-US" baseline="0" dirty="0" smtClean="0"/>
              <a:t> </a:t>
            </a:r>
            <a:r>
              <a:rPr lang="en-US" baseline="0" dirty="0" err="1" smtClean="0"/>
              <a:t>tekst</a:t>
            </a:r>
            <a:r>
              <a:rPr lang="en-US" baseline="0" dirty="0" smtClean="0"/>
              <a:t> in </a:t>
            </a:r>
            <a:r>
              <a:rPr lang="en-US" baseline="0" dirty="0" err="1" smtClean="0"/>
              <a:t>beeld</a:t>
            </a:r>
            <a:r>
              <a:rPr lang="en-US" baseline="0" dirty="0" smtClean="0"/>
              <a:t>. </a:t>
            </a:r>
            <a:r>
              <a:rPr lang="en-US" dirty="0" err="1" smtClean="0"/>
              <a:t>Laat</a:t>
            </a:r>
            <a:r>
              <a:rPr lang="en-US" dirty="0" smtClean="0"/>
              <a:t> de </a:t>
            </a:r>
            <a:r>
              <a:rPr lang="en-US" dirty="0" err="1" smtClean="0"/>
              <a:t>leerlingen</a:t>
            </a:r>
            <a:r>
              <a:rPr lang="en-US" dirty="0" smtClean="0"/>
              <a:t> </a:t>
            </a:r>
            <a:r>
              <a:rPr lang="en-US" dirty="0" err="1" smtClean="0"/>
              <a:t>hierna</a:t>
            </a:r>
            <a:r>
              <a:rPr lang="en-US" dirty="0" smtClean="0"/>
              <a:t> </a:t>
            </a:r>
            <a:r>
              <a:rPr lang="en-US" dirty="0" err="1" smtClean="0"/>
              <a:t>opdracht</a:t>
            </a:r>
            <a:r>
              <a:rPr lang="en-US" baseline="0" dirty="0" smtClean="0"/>
              <a:t> 4 </a:t>
            </a:r>
            <a:r>
              <a:rPr lang="en-US" baseline="0" dirty="0" err="1" smtClean="0"/>
              <a:t>maken</a:t>
            </a:r>
            <a:r>
              <a:rPr lang="en-US" baseline="0" dirty="0" smtClean="0"/>
              <a:t>. </a:t>
            </a:r>
          </a:p>
          <a:p>
            <a:endParaRPr lang="en-US" dirty="0" smtClean="0"/>
          </a:p>
          <a:p>
            <a:r>
              <a:rPr lang="en-US" b="1" dirty="0" err="1" smtClean="0"/>
              <a:t>Antwoord</a:t>
            </a:r>
            <a:r>
              <a:rPr lang="en-US" b="0" dirty="0" smtClean="0"/>
              <a:t> </a:t>
            </a:r>
            <a:r>
              <a:rPr lang="en-US" b="0" dirty="0" err="1" smtClean="0"/>
              <a:t>opdracht</a:t>
            </a:r>
            <a:r>
              <a:rPr lang="en-US" b="0" dirty="0" smtClean="0"/>
              <a:t> 4:</a:t>
            </a:r>
          </a:p>
          <a:p>
            <a:r>
              <a:rPr lang="nl-NL" sz="1200" kern="1200" dirty="0" smtClean="0">
                <a:solidFill>
                  <a:schemeClr val="tx1"/>
                </a:solidFill>
                <a:effectLst/>
                <a:latin typeface="+mn-lt"/>
                <a:ea typeface="+mn-ea"/>
                <a:cs typeface="+mn-cs"/>
              </a:rPr>
              <a:t>De bijen zijn </a:t>
            </a:r>
            <a:r>
              <a:rPr lang="nl-NL" sz="1200" b="1" kern="1200" dirty="0" smtClean="0">
                <a:solidFill>
                  <a:schemeClr val="tx1"/>
                </a:solidFill>
                <a:effectLst/>
                <a:latin typeface="+mn-lt"/>
                <a:ea typeface="+mn-ea"/>
                <a:cs typeface="+mn-cs"/>
              </a:rPr>
              <a:t>vermoeid</a:t>
            </a:r>
            <a:r>
              <a:rPr lang="nl-NL" sz="1200" kern="1200" dirty="0" smtClean="0">
                <a:solidFill>
                  <a:schemeClr val="tx1"/>
                </a:solidFill>
                <a:effectLst/>
                <a:latin typeface="+mn-lt"/>
                <a:ea typeface="+mn-ea"/>
                <a:cs typeface="+mn-cs"/>
              </a:rPr>
              <a:t> en </a:t>
            </a:r>
            <a:r>
              <a:rPr lang="nl-NL" sz="1200" b="1" kern="1200" dirty="0" smtClean="0">
                <a:solidFill>
                  <a:schemeClr val="tx1"/>
                </a:solidFill>
                <a:effectLst/>
                <a:latin typeface="+mn-lt"/>
                <a:ea typeface="+mn-ea"/>
                <a:cs typeface="+mn-cs"/>
              </a:rPr>
              <a:t>ziek</a:t>
            </a:r>
            <a:r>
              <a:rPr lang="nl-NL" sz="1200" kern="1200" dirty="0" smtClean="0">
                <a:solidFill>
                  <a:schemeClr val="tx1"/>
                </a:solidFill>
                <a:effectLst/>
                <a:latin typeface="+mn-lt"/>
                <a:ea typeface="+mn-ea"/>
                <a:cs typeface="+mn-cs"/>
              </a:rPr>
              <a:t>. Daardoor sterft elke winter 20 tot 30 procent van de bijen. De bijen worden ziek omdat er </a:t>
            </a:r>
            <a:r>
              <a:rPr lang="nl-NL" sz="1200" b="1" kern="1200" dirty="0" smtClean="0">
                <a:solidFill>
                  <a:schemeClr val="tx1"/>
                </a:solidFill>
                <a:effectLst/>
                <a:latin typeface="+mn-lt"/>
                <a:ea typeface="+mn-ea"/>
                <a:cs typeface="+mn-cs"/>
              </a:rPr>
              <a:t>bestrijdingsmiddelen</a:t>
            </a:r>
            <a:r>
              <a:rPr lang="nl-NL" sz="1200" kern="1200" dirty="0" smtClean="0">
                <a:solidFill>
                  <a:schemeClr val="tx1"/>
                </a:solidFill>
                <a:effectLst/>
                <a:latin typeface="+mn-lt"/>
                <a:ea typeface="+mn-ea"/>
                <a:cs typeface="+mn-cs"/>
              </a:rPr>
              <a:t> op onze planten en bloemen zitten. Dit </a:t>
            </a:r>
            <a:r>
              <a:rPr lang="nl-NL" sz="1200" b="1" kern="1200" dirty="0" smtClean="0">
                <a:solidFill>
                  <a:schemeClr val="tx1"/>
                </a:solidFill>
                <a:effectLst/>
                <a:latin typeface="+mn-lt"/>
                <a:ea typeface="+mn-ea"/>
                <a:cs typeface="+mn-cs"/>
              </a:rPr>
              <a:t>gif</a:t>
            </a:r>
            <a:r>
              <a:rPr lang="nl-NL" sz="1200" kern="1200" dirty="0" smtClean="0">
                <a:solidFill>
                  <a:schemeClr val="tx1"/>
                </a:solidFill>
                <a:effectLst/>
                <a:latin typeface="+mn-lt"/>
                <a:ea typeface="+mn-ea"/>
                <a:cs typeface="+mn-cs"/>
              </a:rPr>
              <a:t> krijgen de bijen binnen als ze bijvoorbeeld </a:t>
            </a:r>
            <a:r>
              <a:rPr lang="nl-NL" sz="1200" b="1" kern="1200" dirty="0" smtClean="0">
                <a:solidFill>
                  <a:schemeClr val="tx1"/>
                </a:solidFill>
                <a:effectLst/>
                <a:latin typeface="+mn-lt"/>
                <a:ea typeface="+mn-ea"/>
                <a:cs typeface="+mn-cs"/>
              </a:rPr>
              <a:t>nectar</a:t>
            </a:r>
            <a:r>
              <a:rPr lang="nl-NL" sz="1200" kern="1200" dirty="0" smtClean="0">
                <a:solidFill>
                  <a:schemeClr val="tx1"/>
                </a:solidFill>
                <a:effectLst/>
                <a:latin typeface="+mn-lt"/>
                <a:ea typeface="+mn-ea"/>
                <a:cs typeface="+mn-cs"/>
              </a:rPr>
              <a:t> halen om </a:t>
            </a:r>
            <a:r>
              <a:rPr lang="nl-NL" sz="1200" b="1" kern="1200" dirty="0" smtClean="0">
                <a:solidFill>
                  <a:schemeClr val="tx1"/>
                </a:solidFill>
                <a:effectLst/>
                <a:latin typeface="+mn-lt"/>
                <a:ea typeface="+mn-ea"/>
                <a:cs typeface="+mn-cs"/>
              </a:rPr>
              <a:t>honing</a:t>
            </a:r>
            <a:r>
              <a:rPr lang="nl-NL" sz="1200" kern="1200" dirty="0" smtClean="0">
                <a:solidFill>
                  <a:schemeClr val="tx1"/>
                </a:solidFill>
                <a:effectLst/>
                <a:latin typeface="+mn-lt"/>
                <a:ea typeface="+mn-ea"/>
                <a:cs typeface="+mn-cs"/>
              </a:rPr>
              <a:t> van te maken. Door het gif raken de diertjes zo verward dat ze hun nest en de bloemen niet meer kunnen vinden. Ook raken de bijen vermoeid. Ze moeten namelijk heel ver vliegen om genoeg </a:t>
            </a:r>
            <a:r>
              <a:rPr lang="nl-NL" sz="1200" b="1" kern="1200" dirty="0" smtClean="0">
                <a:solidFill>
                  <a:schemeClr val="tx1"/>
                </a:solidFill>
                <a:effectLst/>
                <a:latin typeface="+mn-lt"/>
                <a:ea typeface="+mn-ea"/>
                <a:cs typeface="+mn-cs"/>
              </a:rPr>
              <a:t>bloemen</a:t>
            </a:r>
            <a:r>
              <a:rPr lang="nl-NL" sz="1200" kern="1200" dirty="0" smtClean="0">
                <a:solidFill>
                  <a:schemeClr val="tx1"/>
                </a:solidFill>
                <a:effectLst/>
                <a:latin typeface="+mn-lt"/>
                <a:ea typeface="+mn-ea"/>
                <a:cs typeface="+mn-cs"/>
              </a:rPr>
              <a:t> te vinden. Dat komt omdat op de akkers vaak maar één soort gewas staat.  </a:t>
            </a:r>
          </a:p>
          <a:p>
            <a:r>
              <a:rPr lang="nl-NL" sz="1200" i="1" kern="1200" dirty="0" smtClean="0">
                <a:solidFill>
                  <a:schemeClr val="tx1"/>
                </a:solidFill>
                <a:effectLst/>
                <a:latin typeface="+mn-lt"/>
                <a:ea typeface="+mn-ea"/>
                <a:cs typeface="+mn-cs"/>
              </a:rPr>
              <a:t>Niet gebruikt: slim &amp; stuifmeel</a:t>
            </a:r>
            <a:endParaRPr lang="nl-NL" sz="1200" kern="1200" dirty="0" smtClean="0">
              <a:solidFill>
                <a:schemeClr val="tx1"/>
              </a:solidFill>
              <a:effectLst/>
              <a:latin typeface="+mn-lt"/>
              <a:ea typeface="+mn-ea"/>
              <a:cs typeface="+mn-cs"/>
            </a:endParaRPr>
          </a:p>
          <a:p>
            <a:endParaRPr lang="nl-NL" b="1" dirty="0"/>
          </a:p>
        </p:txBody>
      </p:sp>
      <p:sp>
        <p:nvSpPr>
          <p:cNvPr id="4" name="Slide Number Placeholder 3"/>
          <p:cNvSpPr>
            <a:spLocks noGrp="1"/>
          </p:cNvSpPr>
          <p:nvPr>
            <p:ph type="sldNum" sz="quarter" idx="10"/>
          </p:nvPr>
        </p:nvSpPr>
        <p:spPr/>
        <p:txBody>
          <a:bodyPr/>
          <a:lstStyle/>
          <a:p>
            <a:fld id="{F772039B-1CBB-40A0-BC83-F27D41BD9AFB}" type="slidenum">
              <a:rPr lang="nl-NL" smtClean="0"/>
              <a:t>24</a:t>
            </a:fld>
            <a:endParaRPr lang="nl-NL"/>
          </a:p>
        </p:txBody>
      </p:sp>
    </p:spTree>
    <p:extLst>
      <p:ext uri="{BB962C8B-B14F-4D97-AF65-F5344CB8AC3E}">
        <p14:creationId xmlns:p14="http://schemas.microsoft.com/office/powerpoint/2010/main" val="38506958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772039B-1CBB-40A0-BC83-F27D41BD9AFB}" type="slidenum">
              <a:rPr lang="nl-NL" smtClean="0"/>
              <a:t>25</a:t>
            </a:fld>
            <a:endParaRPr lang="nl-NL"/>
          </a:p>
        </p:txBody>
      </p:sp>
    </p:spTree>
    <p:extLst>
      <p:ext uri="{BB962C8B-B14F-4D97-AF65-F5344CB8AC3E}">
        <p14:creationId xmlns:p14="http://schemas.microsoft.com/office/powerpoint/2010/main" val="26894430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772039B-1CBB-40A0-BC83-F27D41BD9AFB}" type="slidenum">
              <a:rPr lang="nl-NL" smtClean="0"/>
              <a:t>26</a:t>
            </a:fld>
            <a:endParaRPr lang="nl-NL"/>
          </a:p>
        </p:txBody>
      </p:sp>
    </p:spTree>
    <p:extLst>
      <p:ext uri="{BB962C8B-B14F-4D97-AF65-F5344CB8AC3E}">
        <p14:creationId xmlns:p14="http://schemas.microsoft.com/office/powerpoint/2010/main" val="12944506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err="1" smtClean="0">
                <a:solidFill>
                  <a:schemeClr val="accent5"/>
                </a:solidFill>
              </a:rPr>
              <a:t>Klik</a:t>
            </a:r>
            <a:r>
              <a:rPr lang="en-US" b="0" dirty="0" smtClean="0">
                <a:solidFill>
                  <a:schemeClr val="accent5"/>
                </a:solidFill>
              </a:rPr>
              <a:t> op </a:t>
            </a:r>
            <a:r>
              <a:rPr lang="en-US" b="0" dirty="0" err="1" smtClean="0">
                <a:solidFill>
                  <a:schemeClr val="accent5"/>
                </a:solidFill>
              </a:rPr>
              <a:t>een</a:t>
            </a:r>
            <a:r>
              <a:rPr lang="en-US" b="0" dirty="0" smtClean="0">
                <a:solidFill>
                  <a:schemeClr val="accent5"/>
                </a:solidFill>
              </a:rPr>
              <a:t> van de </a:t>
            </a:r>
            <a:r>
              <a:rPr lang="en-US" b="0" dirty="0" err="1" smtClean="0">
                <a:solidFill>
                  <a:schemeClr val="accent5"/>
                </a:solidFill>
              </a:rPr>
              <a:t>acties</a:t>
            </a:r>
            <a:r>
              <a:rPr lang="en-US" b="0" dirty="0" smtClean="0">
                <a:solidFill>
                  <a:schemeClr val="accent5"/>
                </a:solidFill>
              </a:rPr>
              <a:t>.</a:t>
            </a:r>
          </a:p>
          <a:p>
            <a:endParaRPr lang="en-US" b="0" dirty="0" smtClean="0">
              <a:solidFill>
                <a:schemeClr val="accent5"/>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solidFill>
                  <a:schemeClr val="accent5"/>
                </a:solidFill>
              </a:rPr>
              <a:t>Tip:</a:t>
            </a:r>
            <a:r>
              <a:rPr lang="en-US" b="0" baseline="0" dirty="0" smtClean="0">
                <a:solidFill>
                  <a:schemeClr val="accent5"/>
                </a:solidFill>
              </a:rPr>
              <a:t> </a:t>
            </a:r>
            <a:r>
              <a:rPr lang="en-US" dirty="0" smtClean="0"/>
              <a:t>Wil je geld </a:t>
            </a:r>
            <a:r>
              <a:rPr lang="en-US" dirty="0" err="1" smtClean="0"/>
              <a:t>inzamelen</a:t>
            </a:r>
            <a:r>
              <a:rPr lang="en-US" dirty="0" smtClean="0"/>
              <a:t> </a:t>
            </a:r>
            <a:r>
              <a:rPr lang="en-US" dirty="0" err="1" smtClean="0"/>
              <a:t>voor</a:t>
            </a:r>
            <a:r>
              <a:rPr lang="en-US" dirty="0" smtClean="0"/>
              <a:t> de </a:t>
            </a:r>
            <a:r>
              <a:rPr lang="en-US" dirty="0" err="1" smtClean="0"/>
              <a:t>bijen</a:t>
            </a:r>
            <a:r>
              <a:rPr lang="en-US" dirty="0" smtClean="0"/>
              <a:t>? </a:t>
            </a:r>
            <a:r>
              <a:rPr lang="en-US" dirty="0" err="1" smtClean="0"/>
              <a:t>Kijk</a:t>
            </a:r>
            <a:r>
              <a:rPr lang="en-US" dirty="0" smtClean="0"/>
              <a:t> op</a:t>
            </a:r>
            <a:r>
              <a:rPr lang="nl-NL" baseline="0" dirty="0" smtClean="0"/>
              <a:t>: http://www.greenpeace.nl/PageFiles/612614/Sponsor%20bijen.pdf voor een sponsorformulier.</a:t>
            </a:r>
            <a:endParaRPr lang="nl-NL" dirty="0" smtClean="0"/>
          </a:p>
          <a:p>
            <a:endParaRPr lang="en-US" b="0" dirty="0" smtClean="0">
              <a:solidFill>
                <a:schemeClr val="accent5"/>
              </a:solidFill>
            </a:endParaRPr>
          </a:p>
        </p:txBody>
      </p:sp>
      <p:sp>
        <p:nvSpPr>
          <p:cNvPr id="4" name="Slide Number Placeholder 3"/>
          <p:cNvSpPr>
            <a:spLocks noGrp="1"/>
          </p:cNvSpPr>
          <p:nvPr>
            <p:ph type="sldNum" sz="quarter" idx="10"/>
          </p:nvPr>
        </p:nvSpPr>
        <p:spPr/>
        <p:txBody>
          <a:bodyPr/>
          <a:lstStyle/>
          <a:p>
            <a:fld id="{F772039B-1CBB-40A0-BC83-F27D41BD9AFB}" type="slidenum">
              <a:rPr lang="nl-NL" smtClean="0"/>
              <a:t>27</a:t>
            </a:fld>
            <a:endParaRPr lang="nl-NL"/>
          </a:p>
        </p:txBody>
      </p:sp>
    </p:spTree>
    <p:extLst>
      <p:ext uri="{BB962C8B-B14F-4D97-AF65-F5344CB8AC3E}">
        <p14:creationId xmlns:p14="http://schemas.microsoft.com/office/powerpoint/2010/main" val="20890860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smtClean="0">
                <a:solidFill>
                  <a:schemeClr val="accent5"/>
                </a:solidFill>
              </a:rPr>
              <a:t>Filmpje</a:t>
            </a:r>
            <a:r>
              <a:rPr lang="en-US" b="0" dirty="0" smtClean="0">
                <a:solidFill>
                  <a:schemeClr val="accent5"/>
                </a:solidFill>
              </a:rPr>
              <a:t>:</a:t>
            </a:r>
            <a:r>
              <a:rPr lang="en-US" b="0" baseline="0" dirty="0" smtClean="0">
                <a:solidFill>
                  <a:schemeClr val="accent5"/>
                </a:solidFill>
              </a:rPr>
              <a:t> </a:t>
            </a:r>
            <a:r>
              <a:rPr lang="en-US" b="0" dirty="0" smtClean="0">
                <a:solidFill>
                  <a:schemeClr val="accent5"/>
                </a:solidFill>
              </a:rPr>
              <a:t>https://www.youtube.com/watch?v=QreMzh9Gq-4</a:t>
            </a:r>
          </a:p>
          <a:p>
            <a:endParaRPr lang="en-US" b="0" dirty="0" smtClean="0">
              <a:solidFill>
                <a:schemeClr val="accent5"/>
              </a:solidFill>
            </a:endParaRPr>
          </a:p>
          <a:p>
            <a:r>
              <a:rPr lang="en-US" b="1" dirty="0" err="1" smtClean="0">
                <a:solidFill>
                  <a:schemeClr val="accent5"/>
                </a:solidFill>
              </a:rPr>
              <a:t>Instructie</a:t>
            </a:r>
            <a:r>
              <a:rPr lang="en-US" b="0" baseline="0" dirty="0" smtClean="0">
                <a:solidFill>
                  <a:schemeClr val="accent5"/>
                </a:solidFill>
              </a:rPr>
              <a:t> </a:t>
            </a:r>
            <a:r>
              <a:rPr lang="en-US" b="0" baseline="0" dirty="0" err="1" smtClean="0">
                <a:solidFill>
                  <a:schemeClr val="accent5"/>
                </a:solidFill>
              </a:rPr>
              <a:t>z</a:t>
            </a:r>
            <a:r>
              <a:rPr lang="en-US" b="0" dirty="0" err="1" smtClean="0">
                <a:solidFill>
                  <a:schemeClr val="accent5"/>
                </a:solidFill>
              </a:rPr>
              <a:t>aadbommen</a:t>
            </a:r>
            <a:r>
              <a:rPr lang="en-US" b="0" dirty="0" smtClean="0">
                <a:solidFill>
                  <a:schemeClr val="accent5"/>
                </a:solidFill>
              </a:rPr>
              <a:t> </a:t>
            </a:r>
            <a:r>
              <a:rPr lang="en-US" b="0" dirty="0" err="1" smtClean="0">
                <a:solidFill>
                  <a:schemeClr val="accent5"/>
                </a:solidFill>
              </a:rPr>
              <a:t>maken</a:t>
            </a:r>
            <a:r>
              <a:rPr lang="en-US" b="0" dirty="0" smtClean="0">
                <a:solidFill>
                  <a:schemeClr val="accent5"/>
                </a:solidFill>
              </a:rPr>
              <a:t>: http://www.greenpeace.nl/Global/nederland/docenten/lesmateriaal/lm12/zaadbommen.pdf </a:t>
            </a:r>
            <a:r>
              <a:rPr lang="en-US" b="0" dirty="0" err="1" smtClean="0">
                <a:solidFill>
                  <a:schemeClr val="accent5"/>
                </a:solidFill>
              </a:rPr>
              <a:t>en</a:t>
            </a:r>
            <a:r>
              <a:rPr lang="en-US" b="0" dirty="0" smtClean="0">
                <a:solidFill>
                  <a:schemeClr val="accent5"/>
                </a:solidFill>
              </a:rPr>
              <a:t> </a:t>
            </a:r>
            <a:r>
              <a:rPr lang="en-US" b="0" dirty="0" err="1" smtClean="0">
                <a:solidFill>
                  <a:schemeClr val="accent5"/>
                </a:solidFill>
              </a:rPr>
              <a:t>voor</a:t>
            </a:r>
            <a:r>
              <a:rPr lang="en-US" b="0" dirty="0" smtClean="0">
                <a:solidFill>
                  <a:schemeClr val="accent5"/>
                </a:solidFill>
              </a:rPr>
              <a:t> </a:t>
            </a:r>
            <a:r>
              <a:rPr lang="en-US" b="0" dirty="0" err="1" smtClean="0">
                <a:solidFill>
                  <a:schemeClr val="accent5"/>
                </a:solidFill>
              </a:rPr>
              <a:t>een</a:t>
            </a:r>
            <a:r>
              <a:rPr lang="en-US" b="0" dirty="0" smtClean="0">
                <a:solidFill>
                  <a:schemeClr val="accent5"/>
                </a:solidFill>
              </a:rPr>
              <a:t> YouTube tutorial: https://youtu.be/4aGhcOjUg5w?list=PLABV7PGuN1lAcXOFbf9n3_wx_Wrz9FYRm</a:t>
            </a:r>
          </a:p>
        </p:txBody>
      </p:sp>
      <p:sp>
        <p:nvSpPr>
          <p:cNvPr id="4" name="Slide Number Placeholder 3"/>
          <p:cNvSpPr>
            <a:spLocks noGrp="1"/>
          </p:cNvSpPr>
          <p:nvPr>
            <p:ph type="sldNum" sz="quarter" idx="10"/>
          </p:nvPr>
        </p:nvSpPr>
        <p:spPr/>
        <p:txBody>
          <a:bodyPr/>
          <a:lstStyle/>
          <a:p>
            <a:fld id="{F772039B-1CBB-40A0-BC83-F27D41BD9AFB}" type="slidenum">
              <a:rPr lang="nl-NL" smtClean="0"/>
              <a:t>28</a:t>
            </a:fld>
            <a:endParaRPr lang="nl-NL"/>
          </a:p>
        </p:txBody>
      </p:sp>
    </p:spTree>
    <p:extLst>
      <p:ext uri="{BB962C8B-B14F-4D97-AF65-F5344CB8AC3E}">
        <p14:creationId xmlns:p14="http://schemas.microsoft.com/office/powerpoint/2010/main" val="22023177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smtClean="0">
                <a:solidFill>
                  <a:schemeClr val="accent5"/>
                </a:solidFill>
              </a:rPr>
              <a:t>Filmpje</a:t>
            </a:r>
            <a:r>
              <a:rPr lang="en-US" b="1" dirty="0" smtClean="0">
                <a:solidFill>
                  <a:schemeClr val="accent5"/>
                </a:solidFill>
              </a:rPr>
              <a:t>: </a:t>
            </a:r>
            <a:r>
              <a:rPr lang="en-US" b="0" dirty="0" smtClean="0">
                <a:solidFill>
                  <a:schemeClr val="accent5"/>
                </a:solidFill>
              </a:rPr>
              <a:t>http://www.schooltv.nl/video/wilde-bijen-wilde-bijen-leven-solitair-in-hun-eentje-dus/</a:t>
            </a:r>
          </a:p>
          <a:p>
            <a:endParaRPr lang="en-US" b="0" dirty="0" smtClean="0">
              <a:solidFill>
                <a:schemeClr val="accent5"/>
              </a:solidFill>
            </a:endParaRPr>
          </a:p>
          <a:p>
            <a:r>
              <a:rPr lang="en-US" b="1" dirty="0" err="1" smtClean="0">
                <a:solidFill>
                  <a:srgbClr val="FF0000"/>
                </a:solidFill>
              </a:rPr>
              <a:t>Verdieping</a:t>
            </a:r>
            <a:r>
              <a:rPr lang="en-US" b="0" dirty="0" smtClean="0">
                <a:solidFill>
                  <a:schemeClr val="accent5"/>
                </a:solidFill>
              </a:rPr>
              <a:t>: </a:t>
            </a:r>
            <a:r>
              <a:rPr lang="en-US" b="0" dirty="0" err="1" smtClean="0">
                <a:solidFill>
                  <a:schemeClr val="accent5"/>
                </a:solidFill>
              </a:rPr>
              <a:t>laat</a:t>
            </a:r>
            <a:r>
              <a:rPr lang="en-US" b="0" dirty="0" smtClean="0">
                <a:solidFill>
                  <a:schemeClr val="accent5"/>
                </a:solidFill>
              </a:rPr>
              <a:t> de </a:t>
            </a:r>
            <a:r>
              <a:rPr lang="en-US" b="0" dirty="0" err="1" smtClean="0">
                <a:solidFill>
                  <a:schemeClr val="accent5"/>
                </a:solidFill>
              </a:rPr>
              <a:t>leerlingen</a:t>
            </a:r>
            <a:r>
              <a:rPr lang="en-US" b="0" dirty="0" smtClean="0">
                <a:solidFill>
                  <a:schemeClr val="accent5"/>
                </a:solidFill>
              </a:rPr>
              <a:t> </a:t>
            </a:r>
            <a:r>
              <a:rPr lang="en-US" b="0" dirty="0" err="1" smtClean="0">
                <a:solidFill>
                  <a:schemeClr val="accent5"/>
                </a:solidFill>
              </a:rPr>
              <a:t>eerst</a:t>
            </a:r>
            <a:r>
              <a:rPr lang="en-US" b="0" dirty="0" smtClean="0">
                <a:solidFill>
                  <a:schemeClr val="accent5"/>
                </a:solidFill>
              </a:rPr>
              <a:t> </a:t>
            </a:r>
            <a:r>
              <a:rPr lang="en-US" b="0" dirty="0" err="1" smtClean="0">
                <a:solidFill>
                  <a:schemeClr val="accent5"/>
                </a:solidFill>
              </a:rPr>
              <a:t>zelf</a:t>
            </a:r>
            <a:r>
              <a:rPr lang="en-US" b="0" dirty="0" smtClean="0">
                <a:solidFill>
                  <a:schemeClr val="accent5"/>
                </a:solidFill>
              </a:rPr>
              <a:t> </a:t>
            </a:r>
            <a:r>
              <a:rPr lang="en-US" b="0" dirty="0" err="1" smtClean="0">
                <a:solidFill>
                  <a:schemeClr val="accent5"/>
                </a:solidFill>
              </a:rPr>
              <a:t>een</a:t>
            </a:r>
            <a:r>
              <a:rPr lang="en-US" b="0" dirty="0" smtClean="0">
                <a:solidFill>
                  <a:schemeClr val="accent5"/>
                </a:solidFill>
              </a:rPr>
              <a:t> </a:t>
            </a:r>
            <a:r>
              <a:rPr lang="en-US" b="0" dirty="0" err="1" smtClean="0">
                <a:solidFill>
                  <a:schemeClr val="accent5"/>
                </a:solidFill>
              </a:rPr>
              <a:t>ontwerp</a:t>
            </a:r>
            <a:r>
              <a:rPr lang="en-US" b="0" dirty="0" smtClean="0">
                <a:solidFill>
                  <a:schemeClr val="accent5"/>
                </a:solidFill>
              </a:rPr>
              <a:t> </a:t>
            </a:r>
            <a:r>
              <a:rPr lang="en-US" b="0" dirty="0" err="1" smtClean="0">
                <a:solidFill>
                  <a:schemeClr val="accent5"/>
                </a:solidFill>
              </a:rPr>
              <a:t>maken</a:t>
            </a:r>
            <a:r>
              <a:rPr lang="en-US" b="0" dirty="0" smtClean="0">
                <a:solidFill>
                  <a:schemeClr val="accent5"/>
                </a:solidFill>
              </a:rPr>
              <a:t>. Hoe </a:t>
            </a:r>
            <a:r>
              <a:rPr lang="en-US" b="0" dirty="0" err="1" smtClean="0">
                <a:solidFill>
                  <a:schemeClr val="accent5"/>
                </a:solidFill>
              </a:rPr>
              <a:t>ziet</a:t>
            </a:r>
            <a:r>
              <a:rPr lang="en-US" b="0" dirty="0" smtClean="0">
                <a:solidFill>
                  <a:schemeClr val="accent5"/>
                </a:solidFill>
              </a:rPr>
              <a:t> </a:t>
            </a:r>
            <a:r>
              <a:rPr lang="en-US" b="0" dirty="0" err="1" smtClean="0">
                <a:solidFill>
                  <a:schemeClr val="accent5"/>
                </a:solidFill>
              </a:rPr>
              <a:t>hun</a:t>
            </a:r>
            <a:r>
              <a:rPr lang="en-US" b="0" dirty="0" smtClean="0">
                <a:solidFill>
                  <a:schemeClr val="accent5"/>
                </a:solidFill>
              </a:rPr>
              <a:t> </a:t>
            </a:r>
            <a:r>
              <a:rPr lang="en-US" b="0" dirty="0" err="1" smtClean="0">
                <a:solidFill>
                  <a:schemeClr val="accent5"/>
                </a:solidFill>
              </a:rPr>
              <a:t>bijenhotel</a:t>
            </a:r>
            <a:r>
              <a:rPr lang="en-US" b="0" dirty="0" smtClean="0">
                <a:solidFill>
                  <a:schemeClr val="accent5"/>
                </a:solidFill>
              </a:rPr>
              <a:t> </a:t>
            </a:r>
            <a:r>
              <a:rPr lang="en-US" b="0" dirty="0" err="1" smtClean="0">
                <a:solidFill>
                  <a:schemeClr val="accent5"/>
                </a:solidFill>
              </a:rPr>
              <a:t>eruit</a:t>
            </a:r>
            <a:r>
              <a:rPr lang="en-US" b="0" dirty="0" smtClean="0">
                <a:solidFill>
                  <a:schemeClr val="accent5"/>
                </a:solidFill>
              </a:rPr>
              <a:t>? </a:t>
            </a:r>
            <a:r>
              <a:rPr lang="en-US" b="0" dirty="0" err="1" smtClean="0">
                <a:solidFill>
                  <a:schemeClr val="accent5"/>
                </a:solidFill>
              </a:rPr>
              <a:t>Welke</a:t>
            </a:r>
            <a:r>
              <a:rPr lang="en-US" b="0" dirty="0" smtClean="0">
                <a:solidFill>
                  <a:schemeClr val="accent5"/>
                </a:solidFill>
              </a:rPr>
              <a:t> </a:t>
            </a:r>
            <a:r>
              <a:rPr lang="en-US" b="0" dirty="0" err="1" smtClean="0">
                <a:solidFill>
                  <a:schemeClr val="accent5"/>
                </a:solidFill>
              </a:rPr>
              <a:t>materialen</a:t>
            </a:r>
            <a:r>
              <a:rPr lang="en-US" b="0" dirty="0" smtClean="0">
                <a:solidFill>
                  <a:schemeClr val="accent5"/>
                </a:solidFill>
              </a:rPr>
              <a:t> </a:t>
            </a:r>
            <a:r>
              <a:rPr lang="en-US" b="0" dirty="0" err="1" smtClean="0">
                <a:solidFill>
                  <a:schemeClr val="accent5"/>
                </a:solidFill>
              </a:rPr>
              <a:t>gebruiken</a:t>
            </a:r>
            <a:r>
              <a:rPr lang="en-US" b="0" dirty="0" smtClean="0">
                <a:solidFill>
                  <a:schemeClr val="accent5"/>
                </a:solidFill>
              </a:rPr>
              <a:t> </a:t>
            </a:r>
            <a:r>
              <a:rPr lang="en-US" b="0" dirty="0" err="1" smtClean="0">
                <a:solidFill>
                  <a:schemeClr val="accent5"/>
                </a:solidFill>
              </a:rPr>
              <a:t>ze</a:t>
            </a:r>
            <a:r>
              <a:rPr lang="en-US" b="0" dirty="0" smtClean="0">
                <a:solidFill>
                  <a:schemeClr val="accent5"/>
                </a:solidFill>
              </a:rPr>
              <a:t>? </a:t>
            </a:r>
          </a:p>
          <a:p>
            <a:r>
              <a:rPr lang="en-US" b="0" baseline="0" dirty="0" err="1" smtClean="0">
                <a:solidFill>
                  <a:schemeClr val="accent5"/>
                </a:solidFill>
              </a:rPr>
              <a:t>Maken</a:t>
            </a:r>
            <a:r>
              <a:rPr lang="en-US" b="0" baseline="0" dirty="0" smtClean="0">
                <a:solidFill>
                  <a:schemeClr val="accent5"/>
                </a:solidFill>
              </a:rPr>
              <a:t> de </a:t>
            </a:r>
            <a:r>
              <a:rPr lang="en-US" b="0" baseline="0" dirty="0" err="1" smtClean="0">
                <a:solidFill>
                  <a:schemeClr val="accent5"/>
                </a:solidFill>
              </a:rPr>
              <a:t>leerlingen</a:t>
            </a:r>
            <a:r>
              <a:rPr lang="en-US" b="0" baseline="0" dirty="0" smtClean="0">
                <a:solidFill>
                  <a:schemeClr val="accent5"/>
                </a:solidFill>
              </a:rPr>
              <a:t> </a:t>
            </a:r>
            <a:r>
              <a:rPr lang="en-US" b="0" baseline="0" dirty="0" err="1" smtClean="0">
                <a:solidFill>
                  <a:schemeClr val="accent5"/>
                </a:solidFill>
              </a:rPr>
              <a:t>zelf</a:t>
            </a:r>
            <a:r>
              <a:rPr lang="en-US" b="0" baseline="0" dirty="0" smtClean="0">
                <a:solidFill>
                  <a:schemeClr val="accent5"/>
                </a:solidFill>
              </a:rPr>
              <a:t> </a:t>
            </a:r>
            <a:r>
              <a:rPr lang="en-US" b="0" baseline="0" dirty="0" err="1" smtClean="0">
                <a:solidFill>
                  <a:schemeClr val="accent5"/>
                </a:solidFill>
              </a:rPr>
              <a:t>een</a:t>
            </a:r>
            <a:r>
              <a:rPr lang="en-US" b="0" baseline="0" dirty="0" smtClean="0">
                <a:solidFill>
                  <a:schemeClr val="accent5"/>
                </a:solidFill>
              </a:rPr>
              <a:t> </a:t>
            </a:r>
            <a:r>
              <a:rPr lang="en-US" b="0" baseline="0" dirty="0" err="1" smtClean="0">
                <a:solidFill>
                  <a:schemeClr val="accent5"/>
                </a:solidFill>
              </a:rPr>
              <a:t>ontwerp</a:t>
            </a:r>
            <a:r>
              <a:rPr lang="en-US" b="0" baseline="0" dirty="0" smtClean="0">
                <a:solidFill>
                  <a:schemeClr val="accent5"/>
                </a:solidFill>
              </a:rPr>
              <a:t> </a:t>
            </a:r>
            <a:r>
              <a:rPr lang="en-US" b="0" baseline="0" dirty="0" err="1" smtClean="0">
                <a:solidFill>
                  <a:schemeClr val="accent5"/>
                </a:solidFill>
              </a:rPr>
              <a:t>kijk</a:t>
            </a:r>
            <a:r>
              <a:rPr lang="en-US" b="0" baseline="0" dirty="0" smtClean="0">
                <a:solidFill>
                  <a:schemeClr val="accent5"/>
                </a:solidFill>
              </a:rPr>
              <a:t> </a:t>
            </a:r>
            <a:r>
              <a:rPr lang="en-US" b="0" baseline="0" dirty="0" err="1" smtClean="0">
                <a:solidFill>
                  <a:schemeClr val="accent5"/>
                </a:solidFill>
              </a:rPr>
              <a:t>dan</a:t>
            </a:r>
            <a:r>
              <a:rPr lang="en-US" b="0" baseline="0" dirty="0" smtClean="0">
                <a:solidFill>
                  <a:schemeClr val="accent5"/>
                </a:solidFill>
              </a:rPr>
              <a:t> </a:t>
            </a:r>
            <a:r>
              <a:rPr lang="en-US" b="0" baseline="0" dirty="0" err="1" smtClean="0">
                <a:solidFill>
                  <a:schemeClr val="accent5"/>
                </a:solidFill>
              </a:rPr>
              <a:t>naar</a:t>
            </a:r>
            <a:r>
              <a:rPr lang="en-US" b="0" baseline="0" dirty="0" smtClean="0">
                <a:solidFill>
                  <a:schemeClr val="accent5"/>
                </a:solidFill>
              </a:rPr>
              <a:t> de </a:t>
            </a:r>
            <a:r>
              <a:rPr lang="en-US" b="0" baseline="0" dirty="0" err="1" smtClean="0">
                <a:solidFill>
                  <a:schemeClr val="accent5"/>
                </a:solidFill>
              </a:rPr>
              <a:t>volgende</a:t>
            </a:r>
            <a:r>
              <a:rPr lang="en-US" b="0" baseline="0" dirty="0" smtClean="0">
                <a:solidFill>
                  <a:schemeClr val="accent5"/>
                </a:solidFill>
              </a:rPr>
              <a:t> tips: </a:t>
            </a:r>
            <a:endParaRPr lang="en-US" b="0" dirty="0" smtClean="0">
              <a:solidFill>
                <a:schemeClr val="accent5"/>
              </a:solidFill>
            </a:endParaRPr>
          </a:p>
          <a:p>
            <a:pPr marL="171450" indent="-171450">
              <a:buFontTx/>
              <a:buChar char="-"/>
            </a:pPr>
            <a:r>
              <a:rPr lang="en-US" b="0" dirty="0" err="1" smtClean="0">
                <a:solidFill>
                  <a:schemeClr val="accent5"/>
                </a:solidFill>
              </a:rPr>
              <a:t>Gebruik</a:t>
            </a:r>
            <a:r>
              <a:rPr lang="en-US" b="0" baseline="0" dirty="0" smtClean="0">
                <a:solidFill>
                  <a:schemeClr val="accent5"/>
                </a:solidFill>
              </a:rPr>
              <a:t> </a:t>
            </a:r>
            <a:r>
              <a:rPr lang="en-US" b="0" baseline="0" dirty="0" err="1" smtClean="0">
                <a:solidFill>
                  <a:schemeClr val="accent5"/>
                </a:solidFill>
              </a:rPr>
              <a:t>droog</a:t>
            </a:r>
            <a:r>
              <a:rPr lang="en-US" b="0" baseline="0" dirty="0" smtClean="0">
                <a:solidFill>
                  <a:schemeClr val="accent5"/>
                </a:solidFill>
              </a:rPr>
              <a:t> </a:t>
            </a:r>
            <a:r>
              <a:rPr lang="en-US" b="0" baseline="0" dirty="0" err="1" smtClean="0">
                <a:solidFill>
                  <a:schemeClr val="accent5"/>
                </a:solidFill>
              </a:rPr>
              <a:t>hout</a:t>
            </a:r>
            <a:r>
              <a:rPr lang="en-US" b="0" baseline="0" dirty="0" smtClean="0">
                <a:solidFill>
                  <a:schemeClr val="accent5"/>
                </a:solidFill>
              </a:rPr>
              <a:t> (</a:t>
            </a:r>
            <a:r>
              <a:rPr lang="en-US" b="0" baseline="0" dirty="0" err="1" smtClean="0">
                <a:solidFill>
                  <a:schemeClr val="accent5"/>
                </a:solidFill>
              </a:rPr>
              <a:t>en</a:t>
            </a:r>
            <a:r>
              <a:rPr lang="en-US" b="0" baseline="0" dirty="0" smtClean="0">
                <a:solidFill>
                  <a:schemeClr val="accent5"/>
                </a:solidFill>
              </a:rPr>
              <a:t> hard </a:t>
            </a:r>
            <a:r>
              <a:rPr lang="en-US" b="0" baseline="0" dirty="0" err="1" smtClean="0">
                <a:solidFill>
                  <a:schemeClr val="accent5"/>
                </a:solidFill>
              </a:rPr>
              <a:t>hout</a:t>
            </a:r>
            <a:r>
              <a:rPr lang="en-US" b="0" baseline="0" dirty="0" smtClean="0">
                <a:solidFill>
                  <a:schemeClr val="accent5"/>
                </a:solidFill>
              </a:rPr>
              <a:t>). De </a:t>
            </a:r>
            <a:r>
              <a:rPr lang="en-US" b="0" baseline="0" dirty="0" err="1" smtClean="0">
                <a:solidFill>
                  <a:schemeClr val="accent5"/>
                </a:solidFill>
              </a:rPr>
              <a:t>openingen</a:t>
            </a:r>
            <a:r>
              <a:rPr lang="en-US" b="0" baseline="0" dirty="0" smtClean="0">
                <a:solidFill>
                  <a:schemeClr val="accent5"/>
                </a:solidFill>
              </a:rPr>
              <a:t> </a:t>
            </a:r>
            <a:r>
              <a:rPr lang="en-US" b="0" baseline="0" dirty="0" err="1" smtClean="0">
                <a:solidFill>
                  <a:schemeClr val="accent5"/>
                </a:solidFill>
              </a:rPr>
              <a:t>kunnen</a:t>
            </a:r>
            <a:r>
              <a:rPr lang="en-US" b="0" baseline="0" dirty="0" smtClean="0">
                <a:solidFill>
                  <a:schemeClr val="accent5"/>
                </a:solidFill>
              </a:rPr>
              <a:t> van </a:t>
            </a:r>
            <a:r>
              <a:rPr lang="en-US" b="0" baseline="0" dirty="0" err="1" smtClean="0">
                <a:solidFill>
                  <a:schemeClr val="accent5"/>
                </a:solidFill>
              </a:rPr>
              <a:t>verschillende</a:t>
            </a:r>
            <a:r>
              <a:rPr lang="en-US" b="0" baseline="0" dirty="0" smtClean="0">
                <a:solidFill>
                  <a:schemeClr val="accent5"/>
                </a:solidFill>
              </a:rPr>
              <a:t> </a:t>
            </a:r>
            <a:r>
              <a:rPr lang="en-US" b="0" baseline="0" dirty="0" err="1" smtClean="0">
                <a:solidFill>
                  <a:schemeClr val="accent5"/>
                </a:solidFill>
              </a:rPr>
              <a:t>diktes</a:t>
            </a:r>
            <a:r>
              <a:rPr lang="en-US" b="0" baseline="0" dirty="0" smtClean="0">
                <a:solidFill>
                  <a:schemeClr val="accent5"/>
                </a:solidFill>
              </a:rPr>
              <a:t> </a:t>
            </a:r>
            <a:r>
              <a:rPr lang="en-US" b="0" baseline="0" dirty="0" err="1" smtClean="0">
                <a:solidFill>
                  <a:schemeClr val="accent5"/>
                </a:solidFill>
              </a:rPr>
              <a:t>en</a:t>
            </a:r>
            <a:r>
              <a:rPr lang="en-US" b="0" baseline="0" dirty="0" smtClean="0">
                <a:solidFill>
                  <a:schemeClr val="accent5"/>
                </a:solidFill>
              </a:rPr>
              <a:t> </a:t>
            </a:r>
            <a:r>
              <a:rPr lang="en-US" b="0" baseline="0" dirty="0" err="1" smtClean="0">
                <a:solidFill>
                  <a:schemeClr val="accent5"/>
                </a:solidFill>
              </a:rPr>
              <a:t>dieptes</a:t>
            </a:r>
            <a:r>
              <a:rPr lang="en-US" b="0" baseline="0" dirty="0" smtClean="0">
                <a:solidFill>
                  <a:schemeClr val="accent5"/>
                </a:solidFill>
              </a:rPr>
              <a:t> </a:t>
            </a:r>
            <a:r>
              <a:rPr lang="en-US" b="0" baseline="0" dirty="0" err="1" smtClean="0">
                <a:solidFill>
                  <a:schemeClr val="accent5"/>
                </a:solidFill>
              </a:rPr>
              <a:t>zijn</a:t>
            </a:r>
            <a:r>
              <a:rPr lang="en-US" b="0" baseline="0" dirty="0" smtClean="0">
                <a:solidFill>
                  <a:schemeClr val="accent5"/>
                </a:solidFill>
              </a:rPr>
              <a:t>.</a:t>
            </a:r>
          </a:p>
          <a:p>
            <a:pPr marL="171450" indent="-171450">
              <a:buFontTx/>
              <a:buChar char="-"/>
            </a:pPr>
            <a:r>
              <a:rPr lang="en-US" b="0" baseline="0" dirty="0" smtClean="0">
                <a:solidFill>
                  <a:schemeClr val="accent5"/>
                </a:solidFill>
              </a:rPr>
              <a:t>Het hotel </a:t>
            </a:r>
            <a:r>
              <a:rPr lang="en-US" b="0" baseline="0" dirty="0" err="1" smtClean="0">
                <a:solidFill>
                  <a:schemeClr val="accent5"/>
                </a:solidFill>
              </a:rPr>
              <a:t>kan</a:t>
            </a:r>
            <a:r>
              <a:rPr lang="en-US" b="0" baseline="0" dirty="0" smtClean="0">
                <a:solidFill>
                  <a:schemeClr val="accent5"/>
                </a:solidFill>
              </a:rPr>
              <a:t> </a:t>
            </a:r>
            <a:r>
              <a:rPr lang="en-US" b="0" baseline="0" dirty="0" err="1" smtClean="0">
                <a:solidFill>
                  <a:schemeClr val="accent5"/>
                </a:solidFill>
              </a:rPr>
              <a:t>een</a:t>
            </a:r>
            <a:r>
              <a:rPr lang="en-US" b="0" baseline="0" dirty="0" smtClean="0">
                <a:solidFill>
                  <a:schemeClr val="accent5"/>
                </a:solidFill>
              </a:rPr>
              <a:t> </a:t>
            </a:r>
            <a:r>
              <a:rPr lang="en-US" b="0" baseline="0" dirty="0" err="1" smtClean="0">
                <a:solidFill>
                  <a:schemeClr val="accent5"/>
                </a:solidFill>
              </a:rPr>
              <a:t>dakje</a:t>
            </a:r>
            <a:r>
              <a:rPr lang="en-US" b="0" baseline="0" dirty="0" smtClean="0">
                <a:solidFill>
                  <a:schemeClr val="accent5"/>
                </a:solidFill>
              </a:rPr>
              <a:t> </a:t>
            </a:r>
            <a:r>
              <a:rPr lang="en-US" b="0" baseline="0" dirty="0" err="1" smtClean="0">
                <a:solidFill>
                  <a:schemeClr val="accent5"/>
                </a:solidFill>
              </a:rPr>
              <a:t>hebben</a:t>
            </a:r>
            <a:r>
              <a:rPr lang="en-US" b="0" baseline="0" dirty="0" smtClean="0">
                <a:solidFill>
                  <a:schemeClr val="accent5"/>
                </a:solidFill>
              </a:rPr>
              <a:t>. </a:t>
            </a:r>
            <a:r>
              <a:rPr lang="en-US" b="0" baseline="0" dirty="0" err="1" smtClean="0">
                <a:solidFill>
                  <a:schemeClr val="accent5"/>
                </a:solidFill>
              </a:rPr>
              <a:t>Als</a:t>
            </a:r>
            <a:r>
              <a:rPr lang="en-US" b="0" baseline="0" dirty="0" smtClean="0">
                <a:solidFill>
                  <a:schemeClr val="accent5"/>
                </a:solidFill>
              </a:rPr>
              <a:t> je </a:t>
            </a:r>
            <a:r>
              <a:rPr lang="en-US" b="0" baseline="0" dirty="0" err="1" smtClean="0">
                <a:solidFill>
                  <a:schemeClr val="accent5"/>
                </a:solidFill>
              </a:rPr>
              <a:t>ergens</a:t>
            </a:r>
            <a:r>
              <a:rPr lang="en-US" b="0" baseline="0" dirty="0" smtClean="0">
                <a:solidFill>
                  <a:schemeClr val="accent5"/>
                </a:solidFill>
              </a:rPr>
              <a:t> </a:t>
            </a:r>
            <a:r>
              <a:rPr lang="en-US" b="0" baseline="0" dirty="0" err="1" smtClean="0">
                <a:solidFill>
                  <a:schemeClr val="accent5"/>
                </a:solidFill>
              </a:rPr>
              <a:t>bamboe</a:t>
            </a:r>
            <a:r>
              <a:rPr lang="en-US" b="0" baseline="0" dirty="0" smtClean="0">
                <a:solidFill>
                  <a:schemeClr val="accent5"/>
                </a:solidFill>
              </a:rPr>
              <a:t> </a:t>
            </a:r>
            <a:r>
              <a:rPr lang="en-US" b="0" baseline="0" dirty="0" err="1" smtClean="0">
                <a:solidFill>
                  <a:schemeClr val="accent5"/>
                </a:solidFill>
              </a:rPr>
              <a:t>stokjes</a:t>
            </a:r>
            <a:r>
              <a:rPr lang="en-US" b="0" baseline="0" dirty="0" smtClean="0">
                <a:solidFill>
                  <a:schemeClr val="accent5"/>
                </a:solidFill>
              </a:rPr>
              <a:t> in </a:t>
            </a:r>
            <a:r>
              <a:rPr lang="en-US" b="0" baseline="0" dirty="0" err="1" smtClean="0">
                <a:solidFill>
                  <a:schemeClr val="accent5"/>
                </a:solidFill>
              </a:rPr>
              <a:t>doet</a:t>
            </a:r>
            <a:r>
              <a:rPr lang="en-US" b="0" baseline="0" dirty="0" smtClean="0">
                <a:solidFill>
                  <a:schemeClr val="accent5"/>
                </a:solidFill>
              </a:rPr>
              <a:t>, </a:t>
            </a:r>
            <a:r>
              <a:rPr lang="en-US" b="0" baseline="0" dirty="0" err="1" smtClean="0">
                <a:solidFill>
                  <a:schemeClr val="accent5"/>
                </a:solidFill>
              </a:rPr>
              <a:t>zorg</a:t>
            </a:r>
            <a:r>
              <a:rPr lang="en-US" b="0" baseline="0" dirty="0" smtClean="0">
                <a:solidFill>
                  <a:schemeClr val="accent5"/>
                </a:solidFill>
              </a:rPr>
              <a:t> </a:t>
            </a:r>
            <a:r>
              <a:rPr lang="en-US" b="0" baseline="0" dirty="0" err="1" smtClean="0">
                <a:solidFill>
                  <a:schemeClr val="accent5"/>
                </a:solidFill>
              </a:rPr>
              <a:t>dan</a:t>
            </a:r>
            <a:r>
              <a:rPr lang="en-US" b="0" baseline="0" dirty="0" smtClean="0">
                <a:solidFill>
                  <a:schemeClr val="accent5"/>
                </a:solidFill>
              </a:rPr>
              <a:t> </a:t>
            </a:r>
            <a:r>
              <a:rPr lang="en-US" b="0" baseline="0" dirty="0" err="1" smtClean="0">
                <a:solidFill>
                  <a:schemeClr val="accent5"/>
                </a:solidFill>
              </a:rPr>
              <a:t>dat</a:t>
            </a:r>
            <a:r>
              <a:rPr lang="en-US" b="0" baseline="0" dirty="0" smtClean="0">
                <a:solidFill>
                  <a:schemeClr val="accent5"/>
                </a:solidFill>
              </a:rPr>
              <a:t> </a:t>
            </a:r>
            <a:r>
              <a:rPr lang="en-US" b="0" baseline="0" dirty="0" err="1" smtClean="0">
                <a:solidFill>
                  <a:schemeClr val="accent5"/>
                </a:solidFill>
              </a:rPr>
              <a:t>ze</a:t>
            </a:r>
            <a:r>
              <a:rPr lang="en-US" b="0" baseline="0" dirty="0" smtClean="0">
                <a:solidFill>
                  <a:schemeClr val="accent5"/>
                </a:solidFill>
              </a:rPr>
              <a:t> </a:t>
            </a:r>
            <a:r>
              <a:rPr lang="en-US" b="0" baseline="0" dirty="0" err="1" smtClean="0">
                <a:solidFill>
                  <a:schemeClr val="accent5"/>
                </a:solidFill>
              </a:rPr>
              <a:t>korter</a:t>
            </a:r>
            <a:r>
              <a:rPr lang="en-US" b="0" baseline="0" dirty="0" smtClean="0">
                <a:solidFill>
                  <a:schemeClr val="accent5"/>
                </a:solidFill>
              </a:rPr>
              <a:t> </a:t>
            </a:r>
            <a:r>
              <a:rPr lang="en-US" b="0" baseline="0" dirty="0" err="1" smtClean="0">
                <a:solidFill>
                  <a:schemeClr val="accent5"/>
                </a:solidFill>
              </a:rPr>
              <a:t>zijn</a:t>
            </a:r>
            <a:r>
              <a:rPr lang="en-US" b="0" baseline="0" dirty="0" smtClean="0">
                <a:solidFill>
                  <a:schemeClr val="accent5"/>
                </a:solidFill>
              </a:rPr>
              <a:t> </a:t>
            </a:r>
            <a:r>
              <a:rPr lang="en-US" b="0" baseline="0" dirty="0" err="1" smtClean="0">
                <a:solidFill>
                  <a:schemeClr val="accent5"/>
                </a:solidFill>
              </a:rPr>
              <a:t>dan</a:t>
            </a:r>
            <a:r>
              <a:rPr lang="en-US" b="0" baseline="0" dirty="0" smtClean="0">
                <a:solidFill>
                  <a:schemeClr val="accent5"/>
                </a:solidFill>
              </a:rPr>
              <a:t> het </a:t>
            </a:r>
            <a:r>
              <a:rPr lang="en-US" b="0" baseline="0" dirty="0" err="1" smtClean="0">
                <a:solidFill>
                  <a:schemeClr val="accent5"/>
                </a:solidFill>
              </a:rPr>
              <a:t>omhulsel</a:t>
            </a:r>
            <a:r>
              <a:rPr lang="en-US" b="0" baseline="0" dirty="0" smtClean="0">
                <a:solidFill>
                  <a:schemeClr val="accent5"/>
                </a:solidFill>
              </a:rPr>
              <a:t>. </a:t>
            </a:r>
            <a:r>
              <a:rPr lang="en-US" b="0" baseline="0" dirty="0" err="1" smtClean="0">
                <a:solidFill>
                  <a:schemeClr val="accent5"/>
                </a:solidFill>
              </a:rPr>
              <a:t>Als</a:t>
            </a:r>
            <a:r>
              <a:rPr lang="en-US" b="0" baseline="0" dirty="0" smtClean="0">
                <a:solidFill>
                  <a:schemeClr val="accent5"/>
                </a:solidFill>
              </a:rPr>
              <a:t> je </a:t>
            </a:r>
            <a:r>
              <a:rPr lang="en-US" b="0" baseline="0" dirty="0" err="1" smtClean="0">
                <a:solidFill>
                  <a:schemeClr val="accent5"/>
                </a:solidFill>
              </a:rPr>
              <a:t>gaten</a:t>
            </a:r>
            <a:r>
              <a:rPr lang="en-US" b="0" baseline="0" dirty="0" smtClean="0">
                <a:solidFill>
                  <a:schemeClr val="accent5"/>
                </a:solidFill>
              </a:rPr>
              <a:t> </a:t>
            </a:r>
            <a:r>
              <a:rPr lang="en-US" b="0" baseline="0" dirty="0" err="1" smtClean="0">
                <a:solidFill>
                  <a:schemeClr val="accent5"/>
                </a:solidFill>
              </a:rPr>
              <a:t>boort</a:t>
            </a:r>
            <a:r>
              <a:rPr lang="en-US" b="0" baseline="0" dirty="0" smtClean="0">
                <a:solidFill>
                  <a:schemeClr val="accent5"/>
                </a:solidFill>
              </a:rPr>
              <a:t> in </a:t>
            </a:r>
            <a:r>
              <a:rPr lang="en-US" b="0" baseline="0" dirty="0" err="1" smtClean="0">
                <a:solidFill>
                  <a:schemeClr val="accent5"/>
                </a:solidFill>
              </a:rPr>
              <a:t>een</a:t>
            </a:r>
            <a:r>
              <a:rPr lang="en-US" b="0" baseline="0" dirty="0" smtClean="0">
                <a:solidFill>
                  <a:schemeClr val="accent5"/>
                </a:solidFill>
              </a:rPr>
              <a:t> </a:t>
            </a:r>
            <a:r>
              <a:rPr lang="en-US" b="0" baseline="0" dirty="0" err="1" smtClean="0">
                <a:solidFill>
                  <a:schemeClr val="accent5"/>
                </a:solidFill>
              </a:rPr>
              <a:t>blok</a:t>
            </a:r>
            <a:r>
              <a:rPr lang="en-US" b="0" baseline="0" dirty="0" smtClean="0">
                <a:solidFill>
                  <a:schemeClr val="accent5"/>
                </a:solidFill>
              </a:rPr>
              <a:t>, </a:t>
            </a:r>
            <a:r>
              <a:rPr lang="en-US" b="0" baseline="0" dirty="0" err="1" smtClean="0">
                <a:solidFill>
                  <a:schemeClr val="accent5"/>
                </a:solidFill>
              </a:rPr>
              <a:t>zorg</a:t>
            </a:r>
            <a:r>
              <a:rPr lang="en-US" b="0" baseline="0" dirty="0" smtClean="0">
                <a:solidFill>
                  <a:schemeClr val="accent5"/>
                </a:solidFill>
              </a:rPr>
              <a:t> </a:t>
            </a:r>
            <a:r>
              <a:rPr lang="en-US" b="0" baseline="0" dirty="0" err="1" smtClean="0">
                <a:solidFill>
                  <a:schemeClr val="accent5"/>
                </a:solidFill>
              </a:rPr>
              <a:t>dan</a:t>
            </a:r>
            <a:r>
              <a:rPr lang="en-US" b="0" baseline="0" dirty="0" smtClean="0">
                <a:solidFill>
                  <a:schemeClr val="accent5"/>
                </a:solidFill>
              </a:rPr>
              <a:t> </a:t>
            </a:r>
            <a:r>
              <a:rPr lang="en-US" b="0" baseline="0" dirty="0" err="1" smtClean="0">
                <a:solidFill>
                  <a:schemeClr val="accent5"/>
                </a:solidFill>
              </a:rPr>
              <a:t>dat</a:t>
            </a:r>
            <a:r>
              <a:rPr lang="en-US" b="0" baseline="0" dirty="0" smtClean="0">
                <a:solidFill>
                  <a:schemeClr val="accent5"/>
                </a:solidFill>
              </a:rPr>
              <a:t> je het </a:t>
            </a:r>
            <a:r>
              <a:rPr lang="en-US" b="0" baseline="0" dirty="0" err="1" smtClean="0">
                <a:solidFill>
                  <a:schemeClr val="accent5"/>
                </a:solidFill>
              </a:rPr>
              <a:t>blok</a:t>
            </a:r>
            <a:r>
              <a:rPr lang="en-US" b="0" baseline="0" dirty="0" smtClean="0">
                <a:solidFill>
                  <a:schemeClr val="accent5"/>
                </a:solidFill>
              </a:rPr>
              <a:t> </a:t>
            </a:r>
            <a:r>
              <a:rPr lang="en-US" b="0" baseline="0" dirty="0" err="1" smtClean="0">
                <a:solidFill>
                  <a:schemeClr val="accent5"/>
                </a:solidFill>
              </a:rPr>
              <a:t>onder</a:t>
            </a:r>
            <a:r>
              <a:rPr lang="en-US" b="0" baseline="0" dirty="0" smtClean="0">
                <a:solidFill>
                  <a:schemeClr val="accent5"/>
                </a:solidFill>
              </a:rPr>
              <a:t> </a:t>
            </a:r>
            <a:r>
              <a:rPr lang="en-US" b="0" baseline="0" dirty="0" err="1" smtClean="0">
                <a:solidFill>
                  <a:schemeClr val="accent5"/>
                </a:solidFill>
              </a:rPr>
              <a:t>een</a:t>
            </a:r>
            <a:r>
              <a:rPr lang="en-US" b="0" baseline="0" dirty="0" smtClean="0">
                <a:solidFill>
                  <a:schemeClr val="accent5"/>
                </a:solidFill>
              </a:rPr>
              <a:t> </a:t>
            </a:r>
            <a:r>
              <a:rPr lang="en-US" b="0" baseline="0" dirty="0" err="1" smtClean="0">
                <a:solidFill>
                  <a:schemeClr val="accent5"/>
                </a:solidFill>
              </a:rPr>
              <a:t>afdakje</a:t>
            </a:r>
            <a:r>
              <a:rPr lang="en-US" b="0" baseline="0" dirty="0" smtClean="0">
                <a:solidFill>
                  <a:schemeClr val="accent5"/>
                </a:solidFill>
              </a:rPr>
              <a:t> </a:t>
            </a:r>
            <a:r>
              <a:rPr lang="en-US" b="0" baseline="0" dirty="0" err="1" smtClean="0">
                <a:solidFill>
                  <a:schemeClr val="accent5"/>
                </a:solidFill>
              </a:rPr>
              <a:t>hangt</a:t>
            </a:r>
            <a:r>
              <a:rPr lang="en-US" b="0" baseline="0" dirty="0" smtClean="0">
                <a:solidFill>
                  <a:schemeClr val="accent5"/>
                </a:solidFill>
              </a:rPr>
              <a:t>. </a:t>
            </a:r>
          </a:p>
          <a:p>
            <a:pPr marL="171450" indent="-171450">
              <a:buFontTx/>
              <a:buChar char="-"/>
            </a:pPr>
            <a:r>
              <a:rPr lang="en-US" b="0" baseline="0" dirty="0" err="1" smtClean="0">
                <a:solidFill>
                  <a:schemeClr val="accent5"/>
                </a:solidFill>
              </a:rPr>
              <a:t>Zorg</a:t>
            </a:r>
            <a:r>
              <a:rPr lang="en-US" b="0" baseline="0" dirty="0" smtClean="0">
                <a:solidFill>
                  <a:schemeClr val="accent5"/>
                </a:solidFill>
              </a:rPr>
              <a:t> </a:t>
            </a:r>
            <a:r>
              <a:rPr lang="en-US" b="0" baseline="0" dirty="0" err="1" smtClean="0">
                <a:solidFill>
                  <a:schemeClr val="accent5"/>
                </a:solidFill>
              </a:rPr>
              <a:t>dat</a:t>
            </a:r>
            <a:r>
              <a:rPr lang="en-US" b="0" baseline="0" dirty="0" smtClean="0">
                <a:solidFill>
                  <a:schemeClr val="accent5"/>
                </a:solidFill>
              </a:rPr>
              <a:t> </a:t>
            </a:r>
            <a:r>
              <a:rPr lang="en-US" b="0" baseline="0" dirty="0" err="1" smtClean="0">
                <a:solidFill>
                  <a:schemeClr val="accent5"/>
                </a:solidFill>
              </a:rPr>
              <a:t>alle</a:t>
            </a:r>
            <a:r>
              <a:rPr lang="en-US" b="0" baseline="0" dirty="0" smtClean="0">
                <a:solidFill>
                  <a:schemeClr val="accent5"/>
                </a:solidFill>
              </a:rPr>
              <a:t> </a:t>
            </a:r>
            <a:r>
              <a:rPr lang="en-US" b="0" baseline="0" dirty="0" err="1" smtClean="0">
                <a:solidFill>
                  <a:schemeClr val="accent5"/>
                </a:solidFill>
              </a:rPr>
              <a:t>nestjes</a:t>
            </a:r>
            <a:r>
              <a:rPr lang="en-US" b="0" baseline="0" dirty="0" smtClean="0">
                <a:solidFill>
                  <a:schemeClr val="accent5"/>
                </a:solidFill>
              </a:rPr>
              <a:t> </a:t>
            </a:r>
            <a:r>
              <a:rPr lang="en-US" b="0" baseline="0" dirty="0" err="1" smtClean="0">
                <a:solidFill>
                  <a:schemeClr val="accent5"/>
                </a:solidFill>
              </a:rPr>
              <a:t>een</a:t>
            </a:r>
            <a:r>
              <a:rPr lang="en-US" b="0" baseline="0" dirty="0" smtClean="0">
                <a:solidFill>
                  <a:schemeClr val="accent5"/>
                </a:solidFill>
              </a:rPr>
              <a:t> </a:t>
            </a:r>
            <a:r>
              <a:rPr lang="en-US" b="0" baseline="0" dirty="0" err="1" smtClean="0">
                <a:solidFill>
                  <a:schemeClr val="accent5"/>
                </a:solidFill>
              </a:rPr>
              <a:t>dichte</a:t>
            </a:r>
            <a:r>
              <a:rPr lang="en-US" b="0" baseline="0" dirty="0" smtClean="0">
                <a:solidFill>
                  <a:schemeClr val="accent5"/>
                </a:solidFill>
              </a:rPr>
              <a:t> </a:t>
            </a:r>
            <a:r>
              <a:rPr lang="en-US" b="0" baseline="0" dirty="0" err="1" smtClean="0">
                <a:solidFill>
                  <a:schemeClr val="accent5"/>
                </a:solidFill>
              </a:rPr>
              <a:t>achterkant</a:t>
            </a:r>
            <a:r>
              <a:rPr lang="en-US" b="0" baseline="0" dirty="0" smtClean="0">
                <a:solidFill>
                  <a:schemeClr val="accent5"/>
                </a:solidFill>
              </a:rPr>
              <a:t> </a:t>
            </a:r>
            <a:r>
              <a:rPr lang="en-US" b="0" baseline="0" dirty="0" err="1" smtClean="0">
                <a:solidFill>
                  <a:schemeClr val="accent5"/>
                </a:solidFill>
              </a:rPr>
              <a:t>hebben</a:t>
            </a:r>
            <a:r>
              <a:rPr lang="en-US" b="0" baseline="0" dirty="0" smtClean="0">
                <a:solidFill>
                  <a:schemeClr val="accent5"/>
                </a:solidFill>
              </a:rPr>
              <a:t>. De </a:t>
            </a:r>
            <a:r>
              <a:rPr lang="en-US" b="0" baseline="0" dirty="0" err="1" smtClean="0">
                <a:solidFill>
                  <a:schemeClr val="accent5"/>
                </a:solidFill>
              </a:rPr>
              <a:t>bamboe</a:t>
            </a:r>
            <a:r>
              <a:rPr lang="en-US" b="0" baseline="0" dirty="0" smtClean="0">
                <a:solidFill>
                  <a:schemeClr val="accent5"/>
                </a:solidFill>
              </a:rPr>
              <a:t> </a:t>
            </a:r>
            <a:r>
              <a:rPr lang="en-US" b="0" baseline="0" dirty="0" err="1" smtClean="0">
                <a:solidFill>
                  <a:schemeClr val="accent5"/>
                </a:solidFill>
              </a:rPr>
              <a:t>stokjes</a:t>
            </a:r>
            <a:r>
              <a:rPr lang="en-US" b="0" baseline="0" dirty="0" smtClean="0">
                <a:solidFill>
                  <a:schemeClr val="accent5"/>
                </a:solidFill>
              </a:rPr>
              <a:t> </a:t>
            </a:r>
            <a:r>
              <a:rPr lang="en-US" b="0" baseline="0" dirty="0" err="1" smtClean="0">
                <a:solidFill>
                  <a:schemeClr val="accent5"/>
                </a:solidFill>
              </a:rPr>
              <a:t>moeten</a:t>
            </a:r>
            <a:r>
              <a:rPr lang="en-US" b="0" baseline="0" dirty="0" smtClean="0">
                <a:solidFill>
                  <a:schemeClr val="accent5"/>
                </a:solidFill>
              </a:rPr>
              <a:t> </a:t>
            </a:r>
            <a:r>
              <a:rPr lang="en-US" b="0" baseline="0" dirty="0" err="1" smtClean="0">
                <a:solidFill>
                  <a:schemeClr val="accent5"/>
                </a:solidFill>
              </a:rPr>
              <a:t>dicht</a:t>
            </a:r>
            <a:r>
              <a:rPr lang="en-US" b="0" baseline="0" dirty="0" smtClean="0">
                <a:solidFill>
                  <a:schemeClr val="accent5"/>
                </a:solidFill>
              </a:rPr>
              <a:t> </a:t>
            </a:r>
            <a:r>
              <a:rPr lang="en-US" b="0" baseline="0" dirty="0" err="1" smtClean="0">
                <a:solidFill>
                  <a:schemeClr val="accent5"/>
                </a:solidFill>
              </a:rPr>
              <a:t>zijn</a:t>
            </a:r>
            <a:r>
              <a:rPr lang="en-US" b="0" baseline="0" dirty="0" smtClean="0">
                <a:solidFill>
                  <a:schemeClr val="accent5"/>
                </a:solidFill>
              </a:rPr>
              <a:t> </a:t>
            </a:r>
            <a:r>
              <a:rPr lang="en-US" b="0" baseline="0" dirty="0" err="1" smtClean="0">
                <a:solidFill>
                  <a:schemeClr val="accent5"/>
                </a:solidFill>
              </a:rPr>
              <a:t>aan</a:t>
            </a:r>
            <a:r>
              <a:rPr lang="en-US" b="0" baseline="0" dirty="0" smtClean="0">
                <a:solidFill>
                  <a:schemeClr val="accent5"/>
                </a:solidFill>
              </a:rPr>
              <a:t> de </a:t>
            </a:r>
            <a:r>
              <a:rPr lang="en-US" b="0" baseline="0" dirty="0" err="1" smtClean="0">
                <a:solidFill>
                  <a:schemeClr val="accent5"/>
                </a:solidFill>
              </a:rPr>
              <a:t>achterkant</a:t>
            </a:r>
            <a:r>
              <a:rPr lang="en-US" b="0" baseline="0" dirty="0" smtClean="0">
                <a:solidFill>
                  <a:schemeClr val="accent5"/>
                </a:solidFill>
              </a:rPr>
              <a:t> of het </a:t>
            </a:r>
            <a:r>
              <a:rPr lang="en-US" b="0" baseline="0" dirty="0" err="1" smtClean="0">
                <a:solidFill>
                  <a:schemeClr val="accent5"/>
                </a:solidFill>
              </a:rPr>
              <a:t>omhulsel</a:t>
            </a:r>
            <a:r>
              <a:rPr lang="en-US" b="0" baseline="0" dirty="0" smtClean="0">
                <a:solidFill>
                  <a:schemeClr val="accent5"/>
                </a:solidFill>
              </a:rPr>
              <a:t> </a:t>
            </a:r>
            <a:r>
              <a:rPr lang="en-US" b="0" baseline="0" dirty="0" err="1" smtClean="0">
                <a:solidFill>
                  <a:schemeClr val="accent5"/>
                </a:solidFill>
              </a:rPr>
              <a:t>moet</a:t>
            </a:r>
            <a:r>
              <a:rPr lang="en-US" b="0" baseline="0" dirty="0" smtClean="0">
                <a:solidFill>
                  <a:schemeClr val="accent5"/>
                </a:solidFill>
              </a:rPr>
              <a:t> </a:t>
            </a:r>
            <a:r>
              <a:rPr lang="en-US" b="0" baseline="0" dirty="0" err="1" smtClean="0">
                <a:solidFill>
                  <a:schemeClr val="accent5"/>
                </a:solidFill>
              </a:rPr>
              <a:t>dicht</a:t>
            </a:r>
            <a:r>
              <a:rPr lang="en-US" b="0" baseline="0" dirty="0" smtClean="0">
                <a:solidFill>
                  <a:schemeClr val="accent5"/>
                </a:solidFill>
              </a:rPr>
              <a:t> </a:t>
            </a:r>
            <a:r>
              <a:rPr lang="en-US" b="0" baseline="0" dirty="0" err="1" smtClean="0">
                <a:solidFill>
                  <a:schemeClr val="accent5"/>
                </a:solidFill>
              </a:rPr>
              <a:t>zijn</a:t>
            </a:r>
            <a:r>
              <a:rPr lang="en-US" b="0" baseline="0" dirty="0" smtClean="0">
                <a:solidFill>
                  <a:schemeClr val="accent5"/>
                </a:solidFill>
              </a:rPr>
              <a:t> </a:t>
            </a:r>
            <a:r>
              <a:rPr lang="en-US" b="0" baseline="0" dirty="0" err="1" smtClean="0">
                <a:solidFill>
                  <a:schemeClr val="accent5"/>
                </a:solidFill>
              </a:rPr>
              <a:t>aan</a:t>
            </a:r>
            <a:r>
              <a:rPr lang="en-US" b="0" baseline="0" dirty="0" smtClean="0">
                <a:solidFill>
                  <a:schemeClr val="accent5"/>
                </a:solidFill>
              </a:rPr>
              <a:t> de </a:t>
            </a:r>
            <a:r>
              <a:rPr lang="en-US" b="0" baseline="0" dirty="0" err="1" smtClean="0">
                <a:solidFill>
                  <a:schemeClr val="accent5"/>
                </a:solidFill>
              </a:rPr>
              <a:t>achterkant</a:t>
            </a:r>
            <a:r>
              <a:rPr lang="en-US" b="0" baseline="0" dirty="0" smtClean="0">
                <a:solidFill>
                  <a:schemeClr val="accent5"/>
                </a:solidFill>
              </a:rPr>
              <a:t>. </a:t>
            </a:r>
          </a:p>
          <a:p>
            <a:pPr marL="171450" indent="-171450">
              <a:buFontTx/>
              <a:buChar char="-"/>
            </a:pPr>
            <a:r>
              <a:rPr lang="en-US" b="0" baseline="0" dirty="0" smtClean="0">
                <a:solidFill>
                  <a:schemeClr val="accent5"/>
                </a:solidFill>
              </a:rPr>
              <a:t>Hang het hotel </a:t>
            </a:r>
            <a:r>
              <a:rPr lang="en-US" b="0" baseline="0" dirty="0" err="1" smtClean="0">
                <a:solidFill>
                  <a:schemeClr val="accent5"/>
                </a:solidFill>
              </a:rPr>
              <a:t>beschut</a:t>
            </a:r>
            <a:r>
              <a:rPr lang="en-US" b="0" baseline="0" dirty="0" smtClean="0">
                <a:solidFill>
                  <a:schemeClr val="accent5"/>
                </a:solidFill>
              </a:rPr>
              <a:t> op </a:t>
            </a:r>
            <a:r>
              <a:rPr lang="en-US" b="0" baseline="0" dirty="0" err="1" smtClean="0">
                <a:solidFill>
                  <a:schemeClr val="accent5"/>
                </a:solidFill>
              </a:rPr>
              <a:t>en</a:t>
            </a:r>
            <a:r>
              <a:rPr lang="en-US" b="0" baseline="0" dirty="0" smtClean="0">
                <a:solidFill>
                  <a:schemeClr val="accent5"/>
                </a:solidFill>
              </a:rPr>
              <a:t> met de </a:t>
            </a:r>
            <a:r>
              <a:rPr lang="en-US" b="0" baseline="0" dirty="0" err="1" smtClean="0">
                <a:solidFill>
                  <a:schemeClr val="accent5"/>
                </a:solidFill>
              </a:rPr>
              <a:t>ingang</a:t>
            </a:r>
            <a:r>
              <a:rPr lang="en-US" b="0" baseline="0" dirty="0" smtClean="0">
                <a:solidFill>
                  <a:schemeClr val="accent5"/>
                </a:solidFill>
              </a:rPr>
              <a:t> </a:t>
            </a:r>
            <a:r>
              <a:rPr lang="en-US" b="0" baseline="0" dirty="0" err="1" smtClean="0">
                <a:solidFill>
                  <a:schemeClr val="accent5"/>
                </a:solidFill>
              </a:rPr>
              <a:t>naar</a:t>
            </a:r>
            <a:r>
              <a:rPr lang="en-US" b="0" baseline="0" dirty="0" smtClean="0">
                <a:solidFill>
                  <a:schemeClr val="accent5"/>
                </a:solidFill>
              </a:rPr>
              <a:t> het </a:t>
            </a:r>
            <a:r>
              <a:rPr lang="en-US" b="0" baseline="0" dirty="0" err="1" smtClean="0">
                <a:solidFill>
                  <a:schemeClr val="accent5"/>
                </a:solidFill>
              </a:rPr>
              <a:t>oosten</a:t>
            </a:r>
            <a:r>
              <a:rPr lang="en-US" b="0" baseline="0" dirty="0" smtClean="0">
                <a:solidFill>
                  <a:schemeClr val="accent5"/>
                </a:solidFill>
              </a:rPr>
              <a:t>. </a:t>
            </a:r>
          </a:p>
          <a:p>
            <a:pPr marL="171450" indent="-171450">
              <a:buFontTx/>
              <a:buChar char="-"/>
            </a:pPr>
            <a:r>
              <a:rPr lang="en-US" b="0" baseline="0" dirty="0" err="1" smtClean="0">
                <a:solidFill>
                  <a:schemeClr val="accent5"/>
                </a:solidFill>
              </a:rPr>
              <a:t>Zorg</a:t>
            </a:r>
            <a:r>
              <a:rPr lang="en-US" b="0" baseline="0" dirty="0" smtClean="0">
                <a:solidFill>
                  <a:schemeClr val="accent5"/>
                </a:solidFill>
              </a:rPr>
              <a:t> </a:t>
            </a:r>
            <a:r>
              <a:rPr lang="en-US" b="0" baseline="0" dirty="0" err="1" smtClean="0">
                <a:solidFill>
                  <a:schemeClr val="accent5"/>
                </a:solidFill>
              </a:rPr>
              <a:t>voor</a:t>
            </a:r>
            <a:r>
              <a:rPr lang="en-US" b="0" baseline="0" dirty="0" smtClean="0">
                <a:solidFill>
                  <a:schemeClr val="accent5"/>
                </a:solidFill>
              </a:rPr>
              <a:t> </a:t>
            </a:r>
            <a:r>
              <a:rPr lang="en-US" b="0" baseline="0" dirty="0" err="1" smtClean="0">
                <a:solidFill>
                  <a:schemeClr val="accent5"/>
                </a:solidFill>
              </a:rPr>
              <a:t>biologische</a:t>
            </a:r>
            <a:r>
              <a:rPr lang="en-US" b="0" baseline="0" dirty="0" smtClean="0">
                <a:solidFill>
                  <a:schemeClr val="accent5"/>
                </a:solidFill>
              </a:rPr>
              <a:t> </a:t>
            </a:r>
            <a:r>
              <a:rPr lang="en-US" b="0" baseline="0" dirty="0" err="1" smtClean="0">
                <a:solidFill>
                  <a:schemeClr val="accent5"/>
                </a:solidFill>
              </a:rPr>
              <a:t>bloemetjes</a:t>
            </a:r>
            <a:r>
              <a:rPr lang="en-US" b="0" baseline="0" dirty="0" smtClean="0">
                <a:solidFill>
                  <a:schemeClr val="accent5"/>
                </a:solidFill>
              </a:rPr>
              <a:t> in de </a:t>
            </a:r>
            <a:r>
              <a:rPr lang="en-US" b="0" baseline="0" dirty="0" err="1" smtClean="0">
                <a:solidFill>
                  <a:schemeClr val="accent5"/>
                </a:solidFill>
              </a:rPr>
              <a:t>buurt</a:t>
            </a:r>
            <a:r>
              <a:rPr lang="en-US" b="0" baseline="0" dirty="0" smtClean="0">
                <a:solidFill>
                  <a:schemeClr val="accent5"/>
                </a:solidFill>
              </a:rPr>
              <a:t> van het hotel.</a:t>
            </a:r>
            <a:endParaRPr lang="en-US" b="0" dirty="0" smtClean="0">
              <a:solidFill>
                <a:schemeClr val="accent5"/>
              </a:solidFill>
            </a:endParaRPr>
          </a:p>
          <a:p>
            <a:endParaRPr lang="en-US" b="0" dirty="0" smtClean="0">
              <a:solidFill>
                <a:schemeClr val="accent5"/>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smtClean="0">
                <a:solidFill>
                  <a:schemeClr val="accent5"/>
                </a:solidFill>
              </a:rPr>
              <a:t>Voorbeeld</a:t>
            </a:r>
            <a:r>
              <a:rPr lang="en-US" b="1" dirty="0" smtClean="0">
                <a:solidFill>
                  <a:schemeClr val="accent5"/>
                </a:solidFill>
              </a:rPr>
              <a:t> </a:t>
            </a:r>
            <a:r>
              <a:rPr lang="en-US" b="1" dirty="0" err="1" smtClean="0">
                <a:solidFill>
                  <a:schemeClr val="accent5"/>
                </a:solidFill>
              </a:rPr>
              <a:t>bijenhotel</a:t>
            </a:r>
            <a:r>
              <a:rPr lang="en-US" b="0" dirty="0" smtClean="0">
                <a:solidFill>
                  <a:schemeClr val="accent5"/>
                </a:solidFill>
              </a:rPr>
              <a:t>: http://www.greenpeace.nl/Global/nederland/docenten/lesmateriaal/lm13/bijenhotels.pdf</a:t>
            </a:r>
          </a:p>
          <a:p>
            <a:r>
              <a:rPr lang="en-US" b="1" dirty="0" err="1" smtClean="0">
                <a:solidFill>
                  <a:schemeClr val="accent5"/>
                </a:solidFill>
              </a:rPr>
              <a:t>Voorbeeld</a:t>
            </a:r>
            <a:r>
              <a:rPr lang="en-US" b="1" dirty="0" smtClean="0">
                <a:solidFill>
                  <a:schemeClr val="accent5"/>
                </a:solidFill>
              </a:rPr>
              <a:t> </a:t>
            </a:r>
            <a:r>
              <a:rPr lang="en-US" b="1" dirty="0" err="1" smtClean="0">
                <a:solidFill>
                  <a:schemeClr val="accent5"/>
                </a:solidFill>
              </a:rPr>
              <a:t>hommelhuisje</a:t>
            </a:r>
            <a:r>
              <a:rPr lang="en-US" b="0" dirty="0" smtClean="0">
                <a:solidFill>
                  <a:schemeClr val="accent5"/>
                </a:solidFill>
              </a:rPr>
              <a:t>:</a:t>
            </a:r>
            <a:r>
              <a:rPr lang="en-US" b="0" baseline="0" dirty="0" smtClean="0">
                <a:solidFill>
                  <a:schemeClr val="accent5"/>
                </a:solidFill>
              </a:rPr>
              <a:t> http://www.greenpeace.nl/Global/nederland/docenten/lesmateriaal/lm13/Hommelhuisje.pdf</a:t>
            </a:r>
          </a:p>
          <a:p>
            <a:r>
              <a:rPr lang="en-US" b="1" baseline="0" dirty="0" smtClean="0">
                <a:solidFill>
                  <a:schemeClr val="accent5"/>
                </a:solidFill>
              </a:rPr>
              <a:t>Google op ‘</a:t>
            </a:r>
            <a:r>
              <a:rPr lang="en-US" b="1" baseline="0" dirty="0" err="1" smtClean="0">
                <a:solidFill>
                  <a:schemeClr val="accent5"/>
                </a:solidFill>
              </a:rPr>
              <a:t>bijenhotel</a:t>
            </a:r>
            <a:r>
              <a:rPr lang="en-US" b="1" baseline="0" dirty="0" smtClean="0">
                <a:solidFill>
                  <a:schemeClr val="accent5"/>
                </a:solidFill>
              </a:rPr>
              <a:t>’ </a:t>
            </a:r>
            <a:r>
              <a:rPr lang="en-US" b="0" baseline="0" dirty="0" err="1" smtClean="0">
                <a:solidFill>
                  <a:schemeClr val="accent5"/>
                </a:solidFill>
              </a:rPr>
              <a:t>voor</a:t>
            </a:r>
            <a:r>
              <a:rPr lang="en-US" b="0" baseline="0" dirty="0" smtClean="0">
                <a:solidFill>
                  <a:schemeClr val="accent5"/>
                </a:solidFill>
              </a:rPr>
              <a:t> nog </a:t>
            </a:r>
            <a:r>
              <a:rPr lang="en-US" b="0" baseline="0" dirty="0" err="1" smtClean="0">
                <a:solidFill>
                  <a:schemeClr val="accent5"/>
                </a:solidFill>
              </a:rPr>
              <a:t>veel</a:t>
            </a:r>
            <a:r>
              <a:rPr lang="en-US" b="0" baseline="0" dirty="0" smtClean="0">
                <a:solidFill>
                  <a:schemeClr val="accent5"/>
                </a:solidFill>
              </a:rPr>
              <a:t> </a:t>
            </a:r>
            <a:r>
              <a:rPr lang="en-US" b="0" baseline="0" dirty="0" err="1" smtClean="0">
                <a:solidFill>
                  <a:schemeClr val="accent5"/>
                </a:solidFill>
              </a:rPr>
              <a:t>meer</a:t>
            </a:r>
            <a:r>
              <a:rPr lang="en-US" b="0" baseline="0" dirty="0" smtClean="0">
                <a:solidFill>
                  <a:schemeClr val="accent5"/>
                </a:solidFill>
              </a:rPr>
              <a:t> </a:t>
            </a:r>
            <a:r>
              <a:rPr lang="en-US" b="0" baseline="0" dirty="0" err="1" smtClean="0">
                <a:solidFill>
                  <a:schemeClr val="accent5"/>
                </a:solidFill>
              </a:rPr>
              <a:t>voorbeelden</a:t>
            </a:r>
            <a:r>
              <a:rPr lang="en-US" b="0" baseline="0" dirty="0" smtClean="0">
                <a:solidFill>
                  <a:schemeClr val="accent5"/>
                </a:solidFill>
              </a:rPr>
              <a:t> </a:t>
            </a:r>
            <a:r>
              <a:rPr lang="en-US" b="0" baseline="0" dirty="0" err="1" smtClean="0">
                <a:solidFill>
                  <a:schemeClr val="accent5"/>
                </a:solidFill>
              </a:rPr>
              <a:t>en</a:t>
            </a:r>
            <a:r>
              <a:rPr lang="en-US" b="0" baseline="0" dirty="0" smtClean="0">
                <a:solidFill>
                  <a:schemeClr val="accent5"/>
                </a:solidFill>
              </a:rPr>
              <a:t> </a:t>
            </a:r>
            <a:r>
              <a:rPr lang="en-US" b="0" baseline="0" dirty="0" err="1" smtClean="0">
                <a:solidFill>
                  <a:schemeClr val="accent5"/>
                </a:solidFill>
              </a:rPr>
              <a:t>inspiratie</a:t>
            </a:r>
            <a:r>
              <a:rPr lang="en-US" b="0" baseline="0" dirty="0" smtClean="0">
                <a:solidFill>
                  <a:schemeClr val="accent5"/>
                </a:solidFill>
              </a:rPr>
              <a:t>,</a:t>
            </a:r>
            <a:endParaRPr lang="nl-NL" b="0" dirty="0">
              <a:solidFill>
                <a:schemeClr val="accent5"/>
              </a:solidFill>
            </a:endParaRPr>
          </a:p>
        </p:txBody>
      </p:sp>
      <p:sp>
        <p:nvSpPr>
          <p:cNvPr id="4" name="Slide Number Placeholder 3"/>
          <p:cNvSpPr>
            <a:spLocks noGrp="1"/>
          </p:cNvSpPr>
          <p:nvPr>
            <p:ph type="sldNum" sz="quarter" idx="10"/>
          </p:nvPr>
        </p:nvSpPr>
        <p:spPr/>
        <p:txBody>
          <a:bodyPr/>
          <a:lstStyle/>
          <a:p>
            <a:fld id="{F772039B-1CBB-40A0-BC83-F27D41BD9AFB}" type="slidenum">
              <a:rPr lang="nl-NL" smtClean="0"/>
              <a:t>29</a:t>
            </a:fld>
            <a:endParaRPr lang="nl-NL"/>
          </a:p>
        </p:txBody>
      </p:sp>
    </p:spTree>
    <p:extLst>
      <p:ext uri="{BB962C8B-B14F-4D97-AF65-F5344CB8AC3E}">
        <p14:creationId xmlns:p14="http://schemas.microsoft.com/office/powerpoint/2010/main" val="2810207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100" b="1" dirty="0" smtClean="0">
                <a:latin typeface="+mn-lt"/>
              </a:rPr>
              <a:t>Tip</a:t>
            </a:r>
            <a:r>
              <a:rPr lang="nl-NL" sz="1100" dirty="0" smtClean="0">
                <a:latin typeface="+mn-lt"/>
              </a:rPr>
              <a:t>: Lees</a:t>
            </a:r>
            <a:r>
              <a:rPr lang="nl-NL" sz="1100" baseline="0" dirty="0" smtClean="0">
                <a:latin typeface="+mn-lt"/>
              </a:rPr>
              <a:t> deze tekst zelf voor want het kan te snel gaan voor een leerling. Je hoeft niet door te klikken, alle tekst komt automatisch in beeld. </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1100"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100" dirty="0" smtClean="0">
                <a:latin typeface="+mn-lt"/>
              </a:rPr>
              <a:t>Bespreek </a:t>
            </a:r>
            <a:r>
              <a:rPr lang="nl-NL" sz="1100" baseline="0" dirty="0" smtClean="0">
                <a:latin typeface="+mn-lt"/>
              </a:rPr>
              <a:t>m</a:t>
            </a:r>
            <a:r>
              <a:rPr lang="nl-NL" sz="1100" dirty="0" smtClean="0">
                <a:latin typeface="+mn-lt"/>
              </a:rPr>
              <a:t>et je klas wat een imker is. </a:t>
            </a:r>
            <a:endParaRPr lang="nl-NL" sz="1100" baseline="0"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100" kern="1200" dirty="0" smtClean="0">
                <a:solidFill>
                  <a:schemeClr val="tx1"/>
                </a:solidFill>
                <a:latin typeface="+mn-lt"/>
                <a:ea typeface="Microsoft Yi Baiti" panose="03000500000000000000" pitchFamily="66" charset="0"/>
                <a:cs typeface="+mn-cs"/>
              </a:rPr>
              <a:t>Een imker verzorgt bijen in speciale bijenkasten en verzamelt honing. Na</a:t>
            </a:r>
            <a:r>
              <a:rPr lang="nl-NL" sz="1100" kern="1200" baseline="0" dirty="0" smtClean="0">
                <a:solidFill>
                  <a:schemeClr val="tx1"/>
                </a:solidFill>
                <a:latin typeface="+mn-lt"/>
                <a:ea typeface="Microsoft Yi Baiti" panose="03000500000000000000" pitchFamily="66" charset="0"/>
                <a:cs typeface="+mn-cs"/>
              </a:rPr>
              <a:t> de quiz zien de leerlingen een filmpje waarin ze zien hoe een imker honing verkrijgt.</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1100" kern="1200" baseline="0" dirty="0" smtClean="0">
              <a:solidFill>
                <a:schemeClr val="tx1"/>
              </a:solidFill>
              <a:latin typeface="+mn-lt"/>
              <a:ea typeface="Microsoft Yi Baiti" panose="03000500000000000000" pitchFamily="66" charset="0"/>
              <a:cs typeface="+mn-cs"/>
            </a:endParaRPr>
          </a:p>
        </p:txBody>
      </p:sp>
      <p:sp>
        <p:nvSpPr>
          <p:cNvPr id="4" name="Slide Number Placeholder 3"/>
          <p:cNvSpPr>
            <a:spLocks noGrp="1"/>
          </p:cNvSpPr>
          <p:nvPr>
            <p:ph type="sldNum" sz="quarter" idx="10"/>
          </p:nvPr>
        </p:nvSpPr>
        <p:spPr/>
        <p:txBody>
          <a:bodyPr/>
          <a:lstStyle/>
          <a:p>
            <a:fld id="{F772039B-1CBB-40A0-BC83-F27D41BD9AFB}" type="slidenum">
              <a:rPr lang="nl-NL" smtClean="0"/>
              <a:t>3</a:t>
            </a:fld>
            <a:endParaRPr lang="nl-NL"/>
          </a:p>
        </p:txBody>
      </p:sp>
    </p:spTree>
    <p:extLst>
      <p:ext uri="{BB962C8B-B14F-4D97-AF65-F5344CB8AC3E}">
        <p14:creationId xmlns:p14="http://schemas.microsoft.com/office/powerpoint/2010/main" val="39855658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772039B-1CBB-40A0-BC83-F27D41BD9AFB}" type="slidenum">
              <a:rPr lang="nl-NL" smtClean="0"/>
              <a:t>30</a:t>
            </a:fld>
            <a:endParaRPr lang="nl-NL"/>
          </a:p>
        </p:txBody>
      </p:sp>
    </p:spTree>
    <p:extLst>
      <p:ext uri="{BB962C8B-B14F-4D97-AF65-F5344CB8AC3E}">
        <p14:creationId xmlns:p14="http://schemas.microsoft.com/office/powerpoint/2010/main" val="27875799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r>
              <a:rPr lang="nl-NL" b="1" dirty="0" smtClean="0">
                <a:solidFill>
                  <a:prstClr val="black"/>
                </a:solidFill>
                <a:ea typeface="Microsoft Yi Baiti" panose="03000500000000000000" pitchFamily="66" charset="0"/>
              </a:rPr>
              <a:t>Verdieping: </a:t>
            </a:r>
            <a:r>
              <a:rPr lang="nl-NL" dirty="0" smtClean="0">
                <a:solidFill>
                  <a:prstClr val="black"/>
                </a:solidFill>
                <a:ea typeface="Microsoft Yi Baiti" panose="03000500000000000000" pitchFamily="66" charset="0"/>
              </a:rPr>
              <a:t>Meer weten over duurzame landbouw, keurmerken en voedsel? Maak de </a:t>
            </a:r>
            <a:r>
              <a:rPr lang="nl-NL" dirty="0" err="1" smtClean="0">
                <a:solidFill>
                  <a:prstClr val="black"/>
                </a:solidFill>
                <a:ea typeface="Microsoft Yi Baiti" panose="03000500000000000000" pitchFamily="66" charset="0"/>
              </a:rPr>
              <a:t>digibordlessen</a:t>
            </a:r>
            <a:r>
              <a:rPr lang="nl-NL" dirty="0" smtClean="0">
                <a:solidFill>
                  <a:prstClr val="black"/>
                </a:solidFill>
                <a:ea typeface="Microsoft Yi Baiti" panose="03000500000000000000" pitchFamily="66" charset="0"/>
              </a:rPr>
              <a:t> </a:t>
            </a:r>
            <a:r>
              <a:rPr lang="nl-NL" u="sng" dirty="0" smtClean="0">
                <a:solidFill>
                  <a:prstClr val="black"/>
                </a:solidFill>
                <a:ea typeface="Microsoft Yi Baiti" panose="03000500000000000000" pitchFamily="66" charset="0"/>
                <a:hlinkClick r:id="rId3"/>
              </a:rPr>
              <a:t>'</a:t>
            </a:r>
            <a:r>
              <a:rPr lang="nl-NL" u="sng" dirty="0" err="1" smtClean="0">
                <a:solidFill>
                  <a:prstClr val="black"/>
                </a:solidFill>
                <a:ea typeface="Microsoft Yi Baiti" panose="03000500000000000000" pitchFamily="66" charset="0"/>
                <a:hlinkClick r:id="rId3"/>
              </a:rPr>
              <a:t>Duurzaamheld</a:t>
            </a:r>
            <a:r>
              <a:rPr lang="nl-NL" u="sng" dirty="0" smtClean="0">
                <a:solidFill>
                  <a:prstClr val="black"/>
                </a:solidFill>
                <a:ea typeface="Microsoft Yi Baiti" panose="03000500000000000000" pitchFamily="66" charset="0"/>
                <a:hlinkClick r:id="rId3"/>
              </a:rPr>
              <a:t>‘</a:t>
            </a:r>
            <a:r>
              <a:rPr lang="nl-NL" u="sng" dirty="0" smtClean="0">
                <a:solidFill>
                  <a:prstClr val="black"/>
                </a:solidFill>
                <a:ea typeface="Microsoft Yi Baiti" panose="03000500000000000000" pitchFamily="66" charset="0"/>
              </a:rPr>
              <a:t>: www.duurzaamheld.nl</a:t>
            </a:r>
          </a:p>
          <a:p>
            <a:pPr algn="l"/>
            <a:r>
              <a:rPr lang="nl-NL" dirty="0" smtClean="0">
                <a:ea typeface="Microsoft Yi Baiti" panose="03000500000000000000" pitchFamily="66" charset="0"/>
              </a:rPr>
              <a:t>Willen jullie weten waar groente en fruit in onze winkels vandaan komt? Maak ook de verdiepingsopdracht </a:t>
            </a:r>
            <a:r>
              <a:rPr lang="nl-NL" u="sng" dirty="0" smtClean="0">
                <a:ea typeface="Microsoft Yi Baiti" panose="03000500000000000000" pitchFamily="66" charset="0"/>
                <a:hlinkClick r:id="rId4"/>
              </a:rPr>
              <a:t>‘</a:t>
            </a:r>
            <a:r>
              <a:rPr lang="nl-NL" u="sng" dirty="0" smtClean="0">
                <a:ea typeface="Microsoft Yi Baiti" panose="03000500000000000000" pitchFamily="66" charset="0"/>
              </a:rPr>
              <a:t>Groente en fruit’ (via www.greenpeace.nl/lesmateriaal).</a:t>
            </a:r>
          </a:p>
          <a:p>
            <a:endParaRPr lang="nl-NL" dirty="0"/>
          </a:p>
        </p:txBody>
      </p:sp>
      <p:sp>
        <p:nvSpPr>
          <p:cNvPr id="4" name="Slide Number Placeholder 3"/>
          <p:cNvSpPr>
            <a:spLocks noGrp="1"/>
          </p:cNvSpPr>
          <p:nvPr>
            <p:ph type="sldNum" sz="quarter" idx="10"/>
          </p:nvPr>
        </p:nvSpPr>
        <p:spPr/>
        <p:txBody>
          <a:bodyPr/>
          <a:lstStyle/>
          <a:p>
            <a:fld id="{F772039B-1CBB-40A0-BC83-F27D41BD9AFB}" type="slidenum">
              <a:rPr lang="nl-NL" smtClean="0"/>
              <a:t>31</a:t>
            </a:fld>
            <a:endParaRPr lang="nl-NL"/>
          </a:p>
        </p:txBody>
      </p:sp>
    </p:spTree>
    <p:extLst>
      <p:ext uri="{BB962C8B-B14F-4D97-AF65-F5344CB8AC3E}">
        <p14:creationId xmlns:p14="http://schemas.microsoft.com/office/powerpoint/2010/main" val="308445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smtClean="0"/>
              <a:t>Tip</a:t>
            </a:r>
            <a:r>
              <a:rPr lang="nl-NL" dirty="0" smtClean="0"/>
              <a:t>: laat de leerlingen (op krijtbordje/ gelamineerd vel) hun eigen antwoord opschrijven en in de lucht</a:t>
            </a:r>
            <a:r>
              <a:rPr lang="nl-NL" baseline="0" dirty="0" smtClean="0"/>
              <a:t> steken. </a:t>
            </a:r>
            <a:endParaRPr lang="nl-NL" dirty="0" smtClean="0"/>
          </a:p>
          <a:p>
            <a:endParaRPr lang="en-US" dirty="0" smtClean="0"/>
          </a:p>
          <a:p>
            <a:r>
              <a:rPr lang="en-US" dirty="0" smtClean="0"/>
              <a:t>De quiz </a:t>
            </a:r>
            <a:r>
              <a:rPr lang="en-US" dirty="0" err="1" smtClean="0"/>
              <a:t>dient</a:t>
            </a:r>
            <a:r>
              <a:rPr lang="en-US" dirty="0" smtClean="0"/>
              <a:t> om de </a:t>
            </a:r>
            <a:r>
              <a:rPr lang="en-US" dirty="0" err="1" smtClean="0"/>
              <a:t>voorkennis</a:t>
            </a:r>
            <a:r>
              <a:rPr lang="en-US" baseline="0" dirty="0" smtClean="0"/>
              <a:t> </a:t>
            </a:r>
            <a:r>
              <a:rPr lang="en-US" baseline="0" dirty="0" err="1" smtClean="0"/>
              <a:t>te</a:t>
            </a:r>
            <a:r>
              <a:rPr lang="en-US" baseline="0" dirty="0" smtClean="0"/>
              <a:t> </a:t>
            </a:r>
            <a:r>
              <a:rPr lang="en-US" baseline="0" dirty="0" err="1" smtClean="0"/>
              <a:t>testen</a:t>
            </a:r>
            <a:r>
              <a:rPr lang="en-US" baseline="0" dirty="0" smtClean="0"/>
              <a:t>. </a:t>
            </a:r>
            <a:r>
              <a:rPr lang="en-US" dirty="0" smtClean="0"/>
              <a:t>Na</a:t>
            </a:r>
            <a:r>
              <a:rPr lang="en-US" baseline="0" dirty="0" smtClean="0"/>
              <a:t> de quiz </a:t>
            </a:r>
            <a:r>
              <a:rPr lang="en-US" baseline="0" dirty="0" err="1" smtClean="0"/>
              <a:t>volgt</a:t>
            </a:r>
            <a:r>
              <a:rPr lang="en-US" baseline="0" dirty="0" smtClean="0"/>
              <a:t> </a:t>
            </a:r>
            <a:r>
              <a:rPr lang="en-US" baseline="0" dirty="0" err="1" smtClean="0"/>
              <a:t>een</a:t>
            </a:r>
            <a:r>
              <a:rPr lang="en-US" baseline="0" dirty="0" smtClean="0"/>
              <a:t> </a:t>
            </a:r>
            <a:r>
              <a:rPr lang="en-US" baseline="0" dirty="0" err="1" smtClean="0"/>
              <a:t>filmpje</a:t>
            </a:r>
            <a:r>
              <a:rPr lang="en-US" baseline="0" dirty="0" smtClean="0"/>
              <a:t> </a:t>
            </a:r>
            <a:r>
              <a:rPr lang="en-US" baseline="0" dirty="0" err="1" smtClean="0"/>
              <a:t>waar</a:t>
            </a:r>
            <a:r>
              <a:rPr lang="en-US" baseline="0" dirty="0" smtClean="0"/>
              <a:t> </a:t>
            </a:r>
            <a:r>
              <a:rPr lang="en-US" baseline="0" dirty="0" err="1" smtClean="0"/>
              <a:t>ook</a:t>
            </a:r>
            <a:r>
              <a:rPr lang="en-US" baseline="0" dirty="0" smtClean="0"/>
              <a:t> de </a:t>
            </a:r>
            <a:r>
              <a:rPr lang="en-US" baseline="0" dirty="0" err="1" smtClean="0"/>
              <a:t>antwoorden</a:t>
            </a:r>
            <a:r>
              <a:rPr lang="en-US" baseline="0" dirty="0" smtClean="0"/>
              <a:t> </a:t>
            </a:r>
            <a:r>
              <a:rPr lang="en-US" baseline="0" dirty="0" err="1" smtClean="0"/>
              <a:t>uit</a:t>
            </a:r>
            <a:r>
              <a:rPr lang="en-US" baseline="0" dirty="0" smtClean="0"/>
              <a:t> de quiz </a:t>
            </a:r>
            <a:r>
              <a:rPr lang="en-US" baseline="0" dirty="0" err="1" smtClean="0"/>
              <a:t>uit</a:t>
            </a:r>
            <a:r>
              <a:rPr lang="en-US" baseline="0" dirty="0" smtClean="0"/>
              <a:t> </a:t>
            </a:r>
            <a:r>
              <a:rPr lang="en-US" baseline="0" dirty="0" err="1" smtClean="0"/>
              <a:t>te</a:t>
            </a:r>
            <a:r>
              <a:rPr lang="en-US" baseline="0" dirty="0" smtClean="0"/>
              <a:t> </a:t>
            </a:r>
            <a:r>
              <a:rPr lang="en-US" baseline="0" dirty="0" err="1" smtClean="0"/>
              <a:t>herleiden</a:t>
            </a:r>
            <a:r>
              <a:rPr lang="en-US" baseline="0" dirty="0" smtClean="0"/>
              <a:t> </a:t>
            </a:r>
            <a:r>
              <a:rPr lang="en-US" baseline="0" dirty="0" err="1" smtClean="0"/>
              <a:t>zijn</a:t>
            </a:r>
            <a:r>
              <a:rPr lang="en-US" baseline="0" dirty="0" smtClean="0"/>
              <a:t>.</a:t>
            </a:r>
            <a:endParaRPr lang="nl-NL" dirty="0"/>
          </a:p>
        </p:txBody>
      </p:sp>
      <p:sp>
        <p:nvSpPr>
          <p:cNvPr id="4" name="Slide Number Placeholder 3"/>
          <p:cNvSpPr>
            <a:spLocks noGrp="1"/>
          </p:cNvSpPr>
          <p:nvPr>
            <p:ph type="sldNum" sz="quarter" idx="10"/>
          </p:nvPr>
        </p:nvSpPr>
        <p:spPr/>
        <p:txBody>
          <a:bodyPr/>
          <a:lstStyle/>
          <a:p>
            <a:fld id="{F772039B-1CBB-40A0-BC83-F27D41BD9AFB}" type="slidenum">
              <a:rPr lang="nl-NL" smtClean="0"/>
              <a:t>4</a:t>
            </a:fld>
            <a:endParaRPr lang="nl-NL"/>
          </a:p>
        </p:txBody>
      </p:sp>
    </p:spTree>
    <p:extLst>
      <p:ext uri="{BB962C8B-B14F-4D97-AF65-F5344CB8AC3E}">
        <p14:creationId xmlns:p14="http://schemas.microsoft.com/office/powerpoint/2010/main" val="1084966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Het </a:t>
            </a:r>
            <a:r>
              <a:rPr lang="en-US" dirty="0" err="1" smtClean="0"/>
              <a:t>bijtje</a:t>
            </a:r>
            <a:r>
              <a:rPr lang="en-US" dirty="0" smtClean="0"/>
              <a:t> </a:t>
            </a:r>
            <a:r>
              <a:rPr lang="en-US" dirty="0" err="1" smtClean="0"/>
              <a:t>bovenaan</a:t>
            </a:r>
            <a:r>
              <a:rPr lang="en-US" dirty="0" smtClean="0"/>
              <a:t> </a:t>
            </a:r>
            <a:r>
              <a:rPr lang="en-US" dirty="0" err="1" smtClean="0"/>
              <a:t>verdwijnt</a:t>
            </a:r>
            <a:r>
              <a:rPr lang="en-US" dirty="0" smtClean="0"/>
              <a:t> </a:t>
            </a:r>
            <a:r>
              <a:rPr lang="en-US" dirty="0" err="1" smtClean="0"/>
              <a:t>langzaam</a:t>
            </a:r>
            <a:r>
              <a:rPr lang="en-US" dirty="0" smtClean="0"/>
              <a:t>, </a:t>
            </a:r>
            <a:r>
              <a:rPr lang="en-US" dirty="0" err="1" smtClean="0"/>
              <a:t>voor</a:t>
            </a:r>
            <a:r>
              <a:rPr lang="en-US" dirty="0" smtClean="0"/>
              <a:t> </a:t>
            </a:r>
            <a:r>
              <a:rPr lang="en-US" dirty="0" err="1" smtClean="0"/>
              <a:t>hij</a:t>
            </a:r>
            <a:r>
              <a:rPr lang="en-US" dirty="0" smtClean="0"/>
              <a:t> </a:t>
            </a:r>
            <a:r>
              <a:rPr lang="en-US" dirty="0" err="1" smtClean="0"/>
              <a:t>weg</a:t>
            </a:r>
            <a:r>
              <a:rPr lang="en-US" baseline="0" dirty="0" smtClean="0"/>
              <a:t> is</a:t>
            </a:r>
            <a:r>
              <a:rPr lang="en-US" dirty="0" smtClean="0"/>
              <a:t> </a:t>
            </a:r>
            <a:r>
              <a:rPr lang="en-US" dirty="0" err="1" smtClean="0"/>
              <a:t>moeten</a:t>
            </a:r>
            <a:r>
              <a:rPr lang="en-US" dirty="0" smtClean="0"/>
              <a:t> de </a:t>
            </a:r>
            <a:r>
              <a:rPr lang="en-US" dirty="0" err="1" smtClean="0"/>
              <a:t>leerlingen</a:t>
            </a:r>
            <a:r>
              <a:rPr lang="en-US" dirty="0" smtClean="0"/>
              <a:t> het </a:t>
            </a:r>
            <a:r>
              <a:rPr lang="en-US" dirty="0" err="1" smtClean="0"/>
              <a:t>antwoord</a:t>
            </a:r>
            <a:r>
              <a:rPr lang="en-US" dirty="0" smtClean="0"/>
              <a:t> </a:t>
            </a:r>
            <a:r>
              <a:rPr lang="en-US" dirty="0" err="1" smtClean="0"/>
              <a:t>hebben</a:t>
            </a:r>
            <a:r>
              <a:rPr lang="en-US" dirty="0" smtClean="0"/>
              <a:t> </a:t>
            </a:r>
            <a:r>
              <a:rPr lang="en-US" dirty="0" err="1" smtClean="0"/>
              <a:t>gegeven</a:t>
            </a:r>
            <a:r>
              <a:rPr lang="en-US" dirty="0" smtClean="0"/>
              <a:t>. Het </a:t>
            </a:r>
            <a:r>
              <a:rPr lang="en-US" dirty="0" err="1" smtClean="0"/>
              <a:t>antwoord</a:t>
            </a:r>
            <a:r>
              <a:rPr lang="en-US" dirty="0" smtClean="0"/>
              <a:t> </a:t>
            </a:r>
            <a:r>
              <a:rPr lang="en-US" dirty="0" err="1" smtClean="0"/>
              <a:t>komt</a:t>
            </a:r>
            <a:r>
              <a:rPr lang="en-US" dirty="0" smtClean="0"/>
              <a:t> in </a:t>
            </a:r>
            <a:r>
              <a:rPr lang="en-US" dirty="0" err="1" smtClean="0"/>
              <a:t>beeld</a:t>
            </a:r>
            <a:r>
              <a:rPr lang="en-US" dirty="0" smtClean="0"/>
              <a:t> </a:t>
            </a:r>
            <a:r>
              <a:rPr lang="en-US" dirty="0" err="1" smtClean="0"/>
              <a:t>als</a:t>
            </a:r>
            <a:r>
              <a:rPr lang="en-US" dirty="0" smtClean="0"/>
              <a:t> je </a:t>
            </a:r>
            <a:r>
              <a:rPr lang="en-US" dirty="0" err="1" smtClean="0"/>
              <a:t>doorklikt</a:t>
            </a:r>
            <a:r>
              <a:rPr lang="en-US" dirty="0" smtClean="0"/>
              <a:t>.</a:t>
            </a:r>
            <a:r>
              <a:rPr lang="en-US" baseline="0" dirty="0" smtClean="0"/>
              <a:t> </a:t>
            </a:r>
            <a:endParaRPr lang="nl-NL" b="1" dirty="0" smtClean="0"/>
          </a:p>
          <a:p>
            <a:endParaRPr lang="en-US" b="1" baseline="0" dirty="0" smtClean="0"/>
          </a:p>
          <a:p>
            <a:pPr lvl="0"/>
            <a:r>
              <a:rPr lang="nl-NL" sz="1200" b="1" kern="1200" dirty="0" smtClean="0">
                <a:solidFill>
                  <a:schemeClr val="tx1"/>
                </a:solidFill>
                <a:effectLst/>
                <a:latin typeface="+mn-lt"/>
                <a:ea typeface="+mn-ea"/>
                <a:cs typeface="+mn-cs"/>
              </a:rPr>
              <a:t>Antwoord:</a:t>
            </a:r>
            <a:r>
              <a:rPr lang="nl-NL" sz="1200" b="1" kern="1200" baseline="0" dirty="0" smtClean="0">
                <a:solidFill>
                  <a:schemeClr val="tx1"/>
                </a:solidFill>
                <a:effectLst/>
                <a:latin typeface="+mn-lt"/>
                <a:ea typeface="+mn-ea"/>
                <a:cs typeface="+mn-cs"/>
              </a:rPr>
              <a:t> </a:t>
            </a:r>
            <a:r>
              <a:rPr lang="nl-NL" sz="1200" b="0" kern="1200" baseline="0" dirty="0" smtClean="0">
                <a:solidFill>
                  <a:schemeClr val="tx1"/>
                </a:solidFill>
                <a:effectLst/>
                <a:latin typeface="+mn-lt"/>
                <a:ea typeface="+mn-ea"/>
                <a:cs typeface="+mn-cs"/>
              </a:rPr>
              <a:t>o</a:t>
            </a:r>
            <a:r>
              <a:rPr lang="nl-NL" sz="1200" kern="1200" dirty="0" smtClean="0">
                <a:solidFill>
                  <a:schemeClr val="tx1"/>
                </a:solidFill>
                <a:effectLst/>
                <a:latin typeface="+mn-lt"/>
                <a:ea typeface="+mn-ea"/>
                <a:cs typeface="+mn-cs"/>
              </a:rPr>
              <a:t>p foto A zie je een honingbij. Foto B is een hommel (</a:t>
            </a:r>
            <a:r>
              <a:rPr lang="nl-NL" sz="1200" u="sng" kern="1200" dirty="0" smtClean="0">
                <a:solidFill>
                  <a:schemeClr val="tx1"/>
                </a:solidFill>
                <a:effectLst/>
                <a:latin typeface="+mn-lt"/>
                <a:ea typeface="+mn-ea"/>
                <a:cs typeface="+mn-cs"/>
                <a:hlinkClick r:id="rId3"/>
              </a:rPr>
              <a:t>óók een </a:t>
            </a:r>
            <a:r>
              <a:rPr lang="nl-NL" sz="1200" u="sng" kern="1200" dirty="0" err="1" smtClean="0">
                <a:solidFill>
                  <a:schemeClr val="tx1"/>
                </a:solidFill>
                <a:effectLst/>
                <a:latin typeface="+mn-lt"/>
                <a:ea typeface="+mn-ea"/>
                <a:cs typeface="+mn-cs"/>
                <a:hlinkClick r:id="rId3"/>
              </a:rPr>
              <a:t>bijsoort</a:t>
            </a:r>
            <a:r>
              <a:rPr lang="nl-NL" sz="1200" kern="1200" dirty="0" smtClean="0">
                <a:solidFill>
                  <a:schemeClr val="tx1"/>
                </a:solidFill>
                <a:effectLst/>
                <a:latin typeface="+mn-lt"/>
                <a:ea typeface="+mn-ea"/>
                <a:cs typeface="+mn-cs"/>
              </a:rPr>
              <a:t>) en foto C een wesp. </a:t>
            </a:r>
          </a:p>
          <a:p>
            <a:pPr lvl="0"/>
            <a:endParaRPr lang="en-US" sz="1200" b="1" kern="1200" dirty="0" smtClean="0">
              <a:solidFill>
                <a:schemeClr val="tx1"/>
              </a:solidFill>
              <a:effectLst/>
              <a:latin typeface="+mn-lt"/>
              <a:ea typeface="+mn-ea"/>
              <a:cs typeface="+mn-cs"/>
            </a:endParaRPr>
          </a:p>
          <a:p>
            <a:pPr lvl="0"/>
            <a:r>
              <a:rPr lang="en-US" sz="1200" b="1" kern="1200" dirty="0" err="1" smtClean="0">
                <a:solidFill>
                  <a:schemeClr val="tx1"/>
                </a:solidFill>
                <a:effectLst/>
                <a:latin typeface="+mn-lt"/>
                <a:ea typeface="+mn-ea"/>
                <a:cs typeface="+mn-cs"/>
              </a:rPr>
              <a:t>Achtergrondinformatie</a:t>
            </a:r>
            <a:r>
              <a:rPr lang="en-US" sz="1200" b="1"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Zie</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hier</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een</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overzicht</a:t>
            </a:r>
            <a:r>
              <a:rPr lang="en-US" sz="1200" b="0" kern="1200" baseline="0" dirty="0" smtClean="0">
                <a:solidFill>
                  <a:schemeClr val="tx1"/>
                </a:solidFill>
                <a:effectLst/>
                <a:latin typeface="+mn-lt"/>
                <a:ea typeface="+mn-ea"/>
                <a:cs typeface="+mn-cs"/>
              </a:rPr>
              <a:t> van de </a:t>
            </a:r>
            <a:r>
              <a:rPr lang="en-US" sz="1200" b="0" kern="1200" baseline="0" dirty="0" err="1" smtClean="0">
                <a:solidFill>
                  <a:schemeClr val="tx1"/>
                </a:solidFill>
                <a:effectLst/>
                <a:latin typeface="+mn-lt"/>
                <a:ea typeface="+mn-ea"/>
                <a:cs typeface="+mn-cs"/>
              </a:rPr>
              <a:t>verschillen</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tussen</a:t>
            </a:r>
            <a:r>
              <a:rPr lang="en-US" sz="1200" b="0" kern="1200" baseline="0" dirty="0" smtClean="0">
                <a:solidFill>
                  <a:schemeClr val="tx1"/>
                </a:solidFill>
                <a:effectLst/>
                <a:latin typeface="+mn-lt"/>
                <a:ea typeface="+mn-ea"/>
                <a:cs typeface="+mn-cs"/>
              </a:rPr>
              <a:t> de </a:t>
            </a:r>
            <a:r>
              <a:rPr lang="en-US" sz="1200" b="0" kern="1200" baseline="0" dirty="0" err="1" smtClean="0">
                <a:solidFill>
                  <a:schemeClr val="tx1"/>
                </a:solidFill>
                <a:effectLst/>
                <a:latin typeface="+mn-lt"/>
                <a:ea typeface="+mn-ea"/>
                <a:cs typeface="+mn-cs"/>
              </a:rPr>
              <a:t>bij</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wesp</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en</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hommel</a:t>
            </a:r>
            <a:r>
              <a:rPr lang="en-US" sz="1200" b="0" kern="1200" baseline="0" dirty="0" smtClean="0">
                <a:solidFill>
                  <a:schemeClr val="tx1"/>
                </a:solidFill>
                <a:effectLst/>
                <a:latin typeface="+mn-lt"/>
                <a:ea typeface="+mn-ea"/>
                <a:cs typeface="+mn-cs"/>
              </a:rPr>
              <a:t>: http://www.bitsandbees.nl/verschillen.htm</a:t>
            </a:r>
            <a:endParaRPr lang="nl-NL"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772039B-1CBB-40A0-BC83-F27D41BD9AFB}" type="slidenum">
              <a:rPr lang="nl-NL" smtClean="0"/>
              <a:t>5</a:t>
            </a:fld>
            <a:endParaRPr lang="nl-NL"/>
          </a:p>
        </p:txBody>
      </p:sp>
    </p:spTree>
    <p:extLst>
      <p:ext uri="{BB962C8B-B14F-4D97-AF65-F5344CB8AC3E}">
        <p14:creationId xmlns:p14="http://schemas.microsoft.com/office/powerpoint/2010/main" val="3848684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smtClean="0"/>
              <a:t>Antwoord:</a:t>
            </a:r>
            <a:r>
              <a:rPr lang="nl-NL" dirty="0" smtClean="0"/>
              <a:t> </a:t>
            </a:r>
            <a:r>
              <a:rPr lang="nl-NL" dirty="0" smtClean="0">
                <a:ea typeface="Microsoft Yi Baiti" panose="03000500000000000000" pitchFamily="66" charset="0"/>
              </a:rPr>
              <a:t>b) Een koningin, een aantal darren (mannetjesbijen) en heel veel werksters (vrouwtjesbijen).</a:t>
            </a:r>
          </a:p>
          <a:p>
            <a:endParaRPr lang="nl-NL" dirty="0"/>
          </a:p>
        </p:txBody>
      </p:sp>
      <p:sp>
        <p:nvSpPr>
          <p:cNvPr id="4" name="Slide Number Placeholder 3"/>
          <p:cNvSpPr>
            <a:spLocks noGrp="1"/>
          </p:cNvSpPr>
          <p:nvPr>
            <p:ph type="sldNum" sz="quarter" idx="10"/>
          </p:nvPr>
        </p:nvSpPr>
        <p:spPr/>
        <p:txBody>
          <a:bodyPr/>
          <a:lstStyle/>
          <a:p>
            <a:fld id="{F772039B-1CBB-40A0-BC83-F27D41BD9AFB}" type="slidenum">
              <a:rPr lang="nl-NL" smtClean="0"/>
              <a:t>6</a:t>
            </a:fld>
            <a:endParaRPr lang="nl-NL"/>
          </a:p>
        </p:txBody>
      </p:sp>
    </p:spTree>
    <p:extLst>
      <p:ext uri="{BB962C8B-B14F-4D97-AF65-F5344CB8AC3E}">
        <p14:creationId xmlns:p14="http://schemas.microsoft.com/office/powerpoint/2010/main" val="2424540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Aft>
                <a:spcPts val="0"/>
              </a:spcAft>
              <a:buFont typeface="+mj-lt"/>
              <a:buNone/>
            </a:pPr>
            <a:r>
              <a:rPr lang="nl-NL" b="1" dirty="0" smtClean="0"/>
              <a:t>Antwoord</a:t>
            </a:r>
            <a:r>
              <a:rPr lang="nl-NL" dirty="0" smtClean="0"/>
              <a:t>: </a:t>
            </a:r>
            <a:r>
              <a:rPr lang="nl-NL" baseline="0" dirty="0" smtClean="0"/>
              <a:t>c) </a:t>
            </a:r>
            <a:r>
              <a:rPr lang="nl-NL" dirty="0" smtClean="0">
                <a:ea typeface="Microsoft Yi Baiti" panose="03000500000000000000" pitchFamily="66" charset="0"/>
              </a:rPr>
              <a:t>In holle bomen, bijenkasten of een bijenkorf.</a:t>
            </a:r>
            <a:endParaRPr lang="nl-NL" sz="1800" dirty="0" smtClean="0">
              <a:ea typeface="Microsoft Yi Baiti" panose="03000500000000000000"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l-NL"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nl-NL" dirty="0" smtClean="0"/>
          </a:p>
          <a:p>
            <a:endParaRPr lang="nl-NL" dirty="0"/>
          </a:p>
        </p:txBody>
      </p:sp>
      <p:sp>
        <p:nvSpPr>
          <p:cNvPr id="4" name="Slide Number Placeholder 3"/>
          <p:cNvSpPr>
            <a:spLocks noGrp="1"/>
          </p:cNvSpPr>
          <p:nvPr>
            <p:ph type="sldNum" sz="quarter" idx="10"/>
          </p:nvPr>
        </p:nvSpPr>
        <p:spPr/>
        <p:txBody>
          <a:bodyPr/>
          <a:lstStyle/>
          <a:p>
            <a:fld id="{F772039B-1CBB-40A0-BC83-F27D41BD9AFB}" type="slidenum">
              <a:rPr lang="nl-NL" smtClean="0"/>
              <a:t>7</a:t>
            </a:fld>
            <a:endParaRPr lang="nl-NL"/>
          </a:p>
        </p:txBody>
      </p:sp>
    </p:spTree>
    <p:extLst>
      <p:ext uri="{BB962C8B-B14F-4D97-AF65-F5344CB8AC3E}">
        <p14:creationId xmlns:p14="http://schemas.microsoft.com/office/powerpoint/2010/main" val="3416583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smtClean="0"/>
              <a:t>Antwoord</a:t>
            </a:r>
            <a:r>
              <a:rPr lang="nl-NL" dirty="0" smtClean="0"/>
              <a:t>: </a:t>
            </a:r>
            <a:r>
              <a:rPr lang="nl-NL" dirty="0" smtClean="0">
                <a:ea typeface="Microsoft Yi Baiti" panose="03000500000000000000" pitchFamily="66" charset="0"/>
              </a:rPr>
              <a:t>c) Bijen gebruiken het om een voedselvoorraad te hebben in de winter en om hun larven te voeden.</a:t>
            </a:r>
          </a:p>
          <a:p>
            <a:pPr marL="0" marR="0" indent="0" algn="l" defTabSz="914400" rtl="0" eaLnBrk="1" fontAlgn="auto" latinLnBrk="0" hangingPunct="1">
              <a:lnSpc>
                <a:spcPct val="100000"/>
              </a:lnSpc>
              <a:spcBef>
                <a:spcPts val="0"/>
              </a:spcBef>
              <a:spcAft>
                <a:spcPts val="0"/>
              </a:spcAft>
              <a:buClrTx/>
              <a:buSzTx/>
              <a:buFontTx/>
              <a:buNone/>
              <a:tabLst/>
              <a:defRPr/>
            </a:pPr>
            <a:endParaRPr lang="nl-NL"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nl-NL"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l-NL" dirty="0" smtClean="0"/>
              <a:t>*</a:t>
            </a:r>
            <a:r>
              <a:rPr lang="nl-NL" baseline="0" dirty="0" smtClean="0"/>
              <a:t> </a:t>
            </a:r>
            <a:r>
              <a:rPr lang="nl-NL" dirty="0" smtClean="0"/>
              <a:t>Wanneer een leerling opmerkt dat bijen zelf honing eten</a:t>
            </a:r>
            <a:r>
              <a:rPr lang="nl-NL" baseline="0" dirty="0" smtClean="0"/>
              <a:t> en dat de imker dus honing van de bijen ‘steelt’ waardoor ze ‘s winters niet kunnen overleven kun je het volgende uitleggen.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baseline="0" dirty="0" smtClean="0"/>
              <a:t>Een imker wil het beste voor zijn bijen en zal nooit teveel honing uit de bijenkasten weg halen. Ook voeren imkers de bijen met extra suiker. Zo zorgt de imker ervoor dat de bijen in de bijenkast genoeg voedselvoorraad hebben in de winter. </a:t>
            </a:r>
          </a:p>
          <a:p>
            <a:pPr marL="0" marR="0" indent="0" algn="l" defTabSz="914400" rtl="0" eaLnBrk="1" fontAlgn="auto" latinLnBrk="0" hangingPunct="1">
              <a:lnSpc>
                <a:spcPct val="100000"/>
              </a:lnSpc>
              <a:spcBef>
                <a:spcPts val="0"/>
              </a:spcBef>
              <a:spcAft>
                <a:spcPts val="0"/>
              </a:spcAft>
              <a:buClrTx/>
              <a:buSzTx/>
              <a:buFontTx/>
              <a:buNone/>
              <a:tabLst/>
              <a:defRPr/>
            </a:pPr>
            <a:endParaRPr lang="nl-NL" dirty="0" smtClean="0"/>
          </a:p>
          <a:p>
            <a:endParaRPr lang="nl-NL" dirty="0"/>
          </a:p>
        </p:txBody>
      </p:sp>
      <p:sp>
        <p:nvSpPr>
          <p:cNvPr id="4" name="Slide Number Placeholder 3"/>
          <p:cNvSpPr>
            <a:spLocks noGrp="1"/>
          </p:cNvSpPr>
          <p:nvPr>
            <p:ph type="sldNum" sz="quarter" idx="10"/>
          </p:nvPr>
        </p:nvSpPr>
        <p:spPr/>
        <p:txBody>
          <a:bodyPr/>
          <a:lstStyle/>
          <a:p>
            <a:fld id="{F772039B-1CBB-40A0-BC83-F27D41BD9AFB}" type="slidenum">
              <a:rPr lang="nl-NL" smtClean="0"/>
              <a:t>8</a:t>
            </a:fld>
            <a:endParaRPr lang="nl-NL"/>
          </a:p>
        </p:txBody>
      </p:sp>
    </p:spTree>
    <p:extLst>
      <p:ext uri="{BB962C8B-B14F-4D97-AF65-F5344CB8AC3E}">
        <p14:creationId xmlns:p14="http://schemas.microsoft.com/office/powerpoint/2010/main" val="2556454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smtClean="0"/>
              <a:t>Filmpje</a:t>
            </a:r>
            <a:r>
              <a:rPr lang="en-US" dirty="0" smtClean="0"/>
              <a:t> </a:t>
            </a:r>
            <a:r>
              <a:rPr lang="en-US" dirty="0" err="1" smtClean="0"/>
              <a:t>SchoolTV</a:t>
            </a:r>
            <a:r>
              <a:rPr lang="en-US" dirty="0" smtClean="0"/>
              <a:t>: http://www.schooltv.nl/video/bijen-het-verhaal-van-de-honingmakers/ (3 </a:t>
            </a:r>
            <a:r>
              <a:rPr lang="en-US" dirty="0" err="1" smtClean="0"/>
              <a:t>minuten</a:t>
            </a:r>
            <a:r>
              <a:rPr lang="en-US" dirty="0" smtClean="0"/>
              <a:t>)</a:t>
            </a:r>
          </a:p>
          <a:p>
            <a:endParaRPr lang="en-US" dirty="0" smtClean="0"/>
          </a:p>
          <a:p>
            <a:r>
              <a:rPr lang="en-US" b="1" dirty="0" err="1" smtClean="0"/>
              <a:t>Verdieping</a:t>
            </a:r>
            <a:r>
              <a:rPr lang="en-US" dirty="0" smtClean="0"/>
              <a:t>:</a:t>
            </a:r>
            <a:r>
              <a:rPr lang="en-US" baseline="0" dirty="0" smtClean="0"/>
              <a:t> </a:t>
            </a:r>
            <a:r>
              <a:rPr lang="en-US" dirty="0" err="1" smtClean="0"/>
              <a:t>Kunnen</a:t>
            </a:r>
            <a:r>
              <a:rPr lang="en-US" dirty="0" smtClean="0"/>
              <a:t> de </a:t>
            </a:r>
            <a:r>
              <a:rPr lang="en-US" dirty="0" err="1" smtClean="0"/>
              <a:t>leerlingen</a:t>
            </a:r>
            <a:r>
              <a:rPr lang="en-US" dirty="0" smtClean="0"/>
              <a:t> </a:t>
            </a:r>
            <a:r>
              <a:rPr lang="en-US" dirty="0" err="1" smtClean="0"/>
              <a:t>een</a:t>
            </a:r>
            <a:r>
              <a:rPr lang="en-US" dirty="0" smtClean="0"/>
              <a:t> wat </a:t>
            </a:r>
            <a:r>
              <a:rPr lang="en-US" dirty="0" err="1" smtClean="0"/>
              <a:t>hoger</a:t>
            </a:r>
            <a:r>
              <a:rPr lang="en-US" baseline="0" dirty="0" smtClean="0"/>
              <a:t> </a:t>
            </a:r>
            <a:r>
              <a:rPr lang="en-US" baseline="0" dirty="0" err="1" smtClean="0"/>
              <a:t>niveau</a:t>
            </a:r>
            <a:r>
              <a:rPr lang="en-US" baseline="0" dirty="0" smtClean="0"/>
              <a:t> </a:t>
            </a:r>
            <a:r>
              <a:rPr lang="en-US" baseline="0" dirty="0" err="1" smtClean="0"/>
              <a:t>aan</a:t>
            </a:r>
            <a:r>
              <a:rPr lang="en-US" baseline="0" dirty="0" smtClean="0"/>
              <a:t>, </a:t>
            </a:r>
            <a:r>
              <a:rPr lang="en-US" baseline="0" dirty="0" err="1" smtClean="0"/>
              <a:t>laat</a:t>
            </a:r>
            <a:r>
              <a:rPr lang="en-US" baseline="0" dirty="0" smtClean="0"/>
              <a:t> </a:t>
            </a:r>
            <a:r>
              <a:rPr lang="en-US" baseline="0" dirty="0" err="1" smtClean="0"/>
              <a:t>ze</a:t>
            </a:r>
            <a:r>
              <a:rPr lang="en-US" baseline="0" dirty="0" smtClean="0"/>
              <a:t> </a:t>
            </a:r>
            <a:r>
              <a:rPr lang="en-US" baseline="0" dirty="0" err="1" smtClean="0"/>
              <a:t>dan</a:t>
            </a:r>
            <a:r>
              <a:rPr lang="en-US" baseline="0" dirty="0" smtClean="0"/>
              <a:t> </a:t>
            </a:r>
            <a:r>
              <a:rPr lang="en-US" baseline="0" dirty="0" err="1" smtClean="0"/>
              <a:t>dit</a:t>
            </a:r>
            <a:r>
              <a:rPr lang="en-US" baseline="0" dirty="0" smtClean="0"/>
              <a:t> </a:t>
            </a:r>
            <a:r>
              <a:rPr lang="en-US" baseline="0" dirty="0" err="1" smtClean="0"/>
              <a:t>filmpje</a:t>
            </a:r>
            <a:r>
              <a:rPr lang="en-US" baseline="0" dirty="0" smtClean="0"/>
              <a:t> </a:t>
            </a:r>
            <a:r>
              <a:rPr lang="en-US" baseline="0" dirty="0" err="1" smtClean="0"/>
              <a:t>zien</a:t>
            </a:r>
            <a:r>
              <a:rPr lang="en-US" baseline="0" dirty="0" smtClean="0"/>
              <a:t>: http://www.schooltv.nl/video/de-kennis-van-nu-in-de-klas-de-wilde-bij/ (10 </a:t>
            </a:r>
            <a:r>
              <a:rPr lang="en-US" baseline="0" dirty="0" err="1" smtClean="0"/>
              <a:t>minuut</a:t>
            </a:r>
            <a:r>
              <a:rPr lang="en-US" baseline="0" dirty="0" smtClean="0"/>
              <a:t> 31)</a:t>
            </a:r>
          </a:p>
          <a:p>
            <a:endParaRPr lang="nl-NL" dirty="0"/>
          </a:p>
        </p:txBody>
      </p:sp>
      <p:sp>
        <p:nvSpPr>
          <p:cNvPr id="4" name="Slide Number Placeholder 3"/>
          <p:cNvSpPr>
            <a:spLocks noGrp="1"/>
          </p:cNvSpPr>
          <p:nvPr>
            <p:ph type="sldNum" sz="quarter" idx="10"/>
          </p:nvPr>
        </p:nvSpPr>
        <p:spPr/>
        <p:txBody>
          <a:bodyPr/>
          <a:lstStyle/>
          <a:p>
            <a:fld id="{F772039B-1CBB-40A0-BC83-F27D41BD9AFB}" type="slidenum">
              <a:rPr lang="nl-NL" smtClean="0"/>
              <a:t>9</a:t>
            </a:fld>
            <a:endParaRPr lang="nl-NL"/>
          </a:p>
        </p:txBody>
      </p:sp>
    </p:spTree>
    <p:extLst>
      <p:ext uri="{BB962C8B-B14F-4D97-AF65-F5344CB8AC3E}">
        <p14:creationId xmlns:p14="http://schemas.microsoft.com/office/powerpoint/2010/main" val="3020310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nl-NL"/>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nl-NL"/>
          </a:p>
        </p:txBody>
      </p:sp>
      <p:sp>
        <p:nvSpPr>
          <p:cNvPr id="4" name="Date Placeholder 3"/>
          <p:cNvSpPr>
            <a:spLocks noGrp="1"/>
          </p:cNvSpPr>
          <p:nvPr>
            <p:ph type="dt" sz="half" idx="10"/>
          </p:nvPr>
        </p:nvSpPr>
        <p:spPr/>
        <p:txBody>
          <a:bodyPr/>
          <a:lstStyle/>
          <a:p>
            <a:fld id="{DB60EE29-C280-4A80-AC39-70214EE47F13}" type="datetimeFigureOut">
              <a:rPr lang="nl-NL" smtClean="0"/>
              <a:t>16-03-2018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96F60730-C3CB-4E95-AC71-ABDD5F1E8D9C}" type="slidenum">
              <a:rPr lang="nl-NL" smtClean="0"/>
              <a:t>‹#›</a:t>
            </a:fld>
            <a:endParaRPr lang="nl-NL"/>
          </a:p>
        </p:txBody>
      </p:sp>
    </p:spTree>
    <p:extLst>
      <p:ext uri="{BB962C8B-B14F-4D97-AF65-F5344CB8AC3E}">
        <p14:creationId xmlns:p14="http://schemas.microsoft.com/office/powerpoint/2010/main" val="404386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10"/>
          </p:nvPr>
        </p:nvSpPr>
        <p:spPr/>
        <p:txBody>
          <a:bodyPr/>
          <a:lstStyle/>
          <a:p>
            <a:fld id="{DB60EE29-C280-4A80-AC39-70214EE47F13}" type="datetimeFigureOut">
              <a:rPr lang="nl-NL" smtClean="0"/>
              <a:t>16-03-2018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96F60730-C3CB-4E95-AC71-ABDD5F1E8D9C}" type="slidenum">
              <a:rPr lang="nl-NL" smtClean="0"/>
              <a:t>‹#›</a:t>
            </a:fld>
            <a:endParaRPr lang="nl-NL"/>
          </a:p>
        </p:txBody>
      </p:sp>
    </p:spTree>
    <p:extLst>
      <p:ext uri="{BB962C8B-B14F-4D97-AF65-F5344CB8AC3E}">
        <p14:creationId xmlns:p14="http://schemas.microsoft.com/office/powerpoint/2010/main" val="489592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nl-NL"/>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10"/>
          </p:nvPr>
        </p:nvSpPr>
        <p:spPr/>
        <p:txBody>
          <a:bodyPr/>
          <a:lstStyle/>
          <a:p>
            <a:fld id="{DB60EE29-C280-4A80-AC39-70214EE47F13}" type="datetimeFigureOut">
              <a:rPr lang="nl-NL" smtClean="0"/>
              <a:t>16-03-2018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96F60730-C3CB-4E95-AC71-ABDD5F1E8D9C}" type="slidenum">
              <a:rPr lang="nl-NL" smtClean="0"/>
              <a:t>‹#›</a:t>
            </a:fld>
            <a:endParaRPr lang="nl-NL"/>
          </a:p>
        </p:txBody>
      </p:sp>
    </p:spTree>
    <p:extLst>
      <p:ext uri="{BB962C8B-B14F-4D97-AF65-F5344CB8AC3E}">
        <p14:creationId xmlns:p14="http://schemas.microsoft.com/office/powerpoint/2010/main" val="1399287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10"/>
          </p:nvPr>
        </p:nvSpPr>
        <p:spPr/>
        <p:txBody>
          <a:bodyPr/>
          <a:lstStyle/>
          <a:p>
            <a:fld id="{DB60EE29-C280-4A80-AC39-70214EE47F13}" type="datetimeFigureOut">
              <a:rPr lang="nl-NL" smtClean="0"/>
              <a:t>16-03-2018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96F60730-C3CB-4E95-AC71-ABDD5F1E8D9C}" type="slidenum">
              <a:rPr lang="nl-NL" smtClean="0"/>
              <a:t>‹#›</a:t>
            </a:fld>
            <a:endParaRPr lang="nl-NL"/>
          </a:p>
        </p:txBody>
      </p:sp>
    </p:spTree>
    <p:extLst>
      <p:ext uri="{BB962C8B-B14F-4D97-AF65-F5344CB8AC3E}">
        <p14:creationId xmlns:p14="http://schemas.microsoft.com/office/powerpoint/2010/main" val="1295083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nl-NL"/>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60EE29-C280-4A80-AC39-70214EE47F13}" type="datetimeFigureOut">
              <a:rPr lang="nl-NL" smtClean="0"/>
              <a:t>16-03-2018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96F60730-C3CB-4E95-AC71-ABDD5F1E8D9C}" type="slidenum">
              <a:rPr lang="nl-NL" smtClean="0"/>
              <a:t>‹#›</a:t>
            </a:fld>
            <a:endParaRPr lang="nl-NL"/>
          </a:p>
        </p:txBody>
      </p:sp>
    </p:spTree>
    <p:extLst>
      <p:ext uri="{BB962C8B-B14F-4D97-AF65-F5344CB8AC3E}">
        <p14:creationId xmlns:p14="http://schemas.microsoft.com/office/powerpoint/2010/main" val="3261768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Date Placeholder 4"/>
          <p:cNvSpPr>
            <a:spLocks noGrp="1"/>
          </p:cNvSpPr>
          <p:nvPr>
            <p:ph type="dt" sz="half" idx="10"/>
          </p:nvPr>
        </p:nvSpPr>
        <p:spPr/>
        <p:txBody>
          <a:bodyPr/>
          <a:lstStyle/>
          <a:p>
            <a:fld id="{DB60EE29-C280-4A80-AC39-70214EE47F13}" type="datetimeFigureOut">
              <a:rPr lang="nl-NL" smtClean="0"/>
              <a:t>16-03-2018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96F60730-C3CB-4E95-AC71-ABDD5F1E8D9C}" type="slidenum">
              <a:rPr lang="nl-NL" smtClean="0"/>
              <a:t>‹#›</a:t>
            </a:fld>
            <a:endParaRPr lang="nl-NL"/>
          </a:p>
        </p:txBody>
      </p:sp>
    </p:spTree>
    <p:extLst>
      <p:ext uri="{BB962C8B-B14F-4D97-AF65-F5344CB8AC3E}">
        <p14:creationId xmlns:p14="http://schemas.microsoft.com/office/powerpoint/2010/main" val="1579721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nl-NL"/>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7" name="Date Placeholder 6"/>
          <p:cNvSpPr>
            <a:spLocks noGrp="1"/>
          </p:cNvSpPr>
          <p:nvPr>
            <p:ph type="dt" sz="half" idx="10"/>
          </p:nvPr>
        </p:nvSpPr>
        <p:spPr/>
        <p:txBody>
          <a:bodyPr/>
          <a:lstStyle/>
          <a:p>
            <a:fld id="{DB60EE29-C280-4A80-AC39-70214EE47F13}" type="datetimeFigureOut">
              <a:rPr lang="nl-NL" smtClean="0"/>
              <a:t>16-03-2018</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96F60730-C3CB-4E95-AC71-ABDD5F1E8D9C}" type="slidenum">
              <a:rPr lang="nl-NL" smtClean="0"/>
              <a:t>‹#›</a:t>
            </a:fld>
            <a:endParaRPr lang="nl-NL"/>
          </a:p>
        </p:txBody>
      </p:sp>
    </p:spTree>
    <p:extLst>
      <p:ext uri="{BB962C8B-B14F-4D97-AF65-F5344CB8AC3E}">
        <p14:creationId xmlns:p14="http://schemas.microsoft.com/office/powerpoint/2010/main" val="2074363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Date Placeholder 2"/>
          <p:cNvSpPr>
            <a:spLocks noGrp="1"/>
          </p:cNvSpPr>
          <p:nvPr>
            <p:ph type="dt" sz="half" idx="10"/>
          </p:nvPr>
        </p:nvSpPr>
        <p:spPr/>
        <p:txBody>
          <a:bodyPr/>
          <a:lstStyle/>
          <a:p>
            <a:fld id="{DB60EE29-C280-4A80-AC39-70214EE47F13}" type="datetimeFigureOut">
              <a:rPr lang="nl-NL" smtClean="0"/>
              <a:t>16-03-2018</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96F60730-C3CB-4E95-AC71-ABDD5F1E8D9C}" type="slidenum">
              <a:rPr lang="nl-NL" smtClean="0"/>
              <a:t>‹#›</a:t>
            </a:fld>
            <a:endParaRPr lang="nl-NL"/>
          </a:p>
        </p:txBody>
      </p:sp>
    </p:spTree>
    <p:extLst>
      <p:ext uri="{BB962C8B-B14F-4D97-AF65-F5344CB8AC3E}">
        <p14:creationId xmlns:p14="http://schemas.microsoft.com/office/powerpoint/2010/main" val="2445828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60EE29-C280-4A80-AC39-70214EE47F13}" type="datetimeFigureOut">
              <a:rPr lang="nl-NL" smtClean="0"/>
              <a:t>16-03-2018</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96F60730-C3CB-4E95-AC71-ABDD5F1E8D9C}" type="slidenum">
              <a:rPr lang="nl-NL" smtClean="0"/>
              <a:t>‹#›</a:t>
            </a:fld>
            <a:endParaRPr lang="nl-NL"/>
          </a:p>
        </p:txBody>
      </p:sp>
    </p:spTree>
    <p:extLst>
      <p:ext uri="{BB962C8B-B14F-4D97-AF65-F5344CB8AC3E}">
        <p14:creationId xmlns:p14="http://schemas.microsoft.com/office/powerpoint/2010/main" val="1664469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nl-NL"/>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60EE29-C280-4A80-AC39-70214EE47F13}" type="datetimeFigureOut">
              <a:rPr lang="nl-NL" smtClean="0"/>
              <a:t>16-03-2018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96F60730-C3CB-4E95-AC71-ABDD5F1E8D9C}" type="slidenum">
              <a:rPr lang="nl-NL" smtClean="0"/>
              <a:t>‹#›</a:t>
            </a:fld>
            <a:endParaRPr lang="nl-NL"/>
          </a:p>
        </p:txBody>
      </p:sp>
    </p:spTree>
    <p:extLst>
      <p:ext uri="{BB962C8B-B14F-4D97-AF65-F5344CB8AC3E}">
        <p14:creationId xmlns:p14="http://schemas.microsoft.com/office/powerpoint/2010/main" val="928781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nl-NL"/>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60EE29-C280-4A80-AC39-70214EE47F13}" type="datetimeFigureOut">
              <a:rPr lang="nl-NL" smtClean="0"/>
              <a:t>16-03-2018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96F60730-C3CB-4E95-AC71-ABDD5F1E8D9C}" type="slidenum">
              <a:rPr lang="nl-NL" smtClean="0"/>
              <a:t>‹#›</a:t>
            </a:fld>
            <a:endParaRPr lang="nl-NL"/>
          </a:p>
        </p:txBody>
      </p:sp>
    </p:spTree>
    <p:extLst>
      <p:ext uri="{BB962C8B-B14F-4D97-AF65-F5344CB8AC3E}">
        <p14:creationId xmlns:p14="http://schemas.microsoft.com/office/powerpoint/2010/main" val="1348697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nl-NL"/>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60EE29-C280-4A80-AC39-70214EE47F13}" type="datetimeFigureOut">
              <a:rPr lang="nl-NL" smtClean="0"/>
              <a:t>16-03-2018</a:t>
            </a:fld>
            <a:endParaRPr lang="nl-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F60730-C3CB-4E95-AC71-ABDD5F1E8D9C}" type="slidenum">
              <a:rPr lang="nl-NL" smtClean="0"/>
              <a:t>‹#›</a:t>
            </a:fld>
            <a:endParaRPr lang="nl-NL"/>
          </a:p>
        </p:txBody>
      </p:sp>
    </p:spTree>
    <p:extLst>
      <p:ext uri="{BB962C8B-B14F-4D97-AF65-F5344CB8AC3E}">
        <p14:creationId xmlns:p14="http://schemas.microsoft.com/office/powerpoint/2010/main" val="38853962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png"/><Relationship Id="rId7" Type="http://schemas.openxmlformats.org/officeDocument/2006/relationships/slide" Target="slide27.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slide" Target="slide23.xml"/><Relationship Id="rId5" Type="http://schemas.openxmlformats.org/officeDocument/2006/relationships/slide" Target="slide1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png"/><Relationship Id="rId7" Type="http://schemas.openxmlformats.org/officeDocument/2006/relationships/slide" Target="slide27.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slide" Target="slide23.xml"/><Relationship Id="rId5" Type="http://schemas.openxmlformats.org/officeDocument/2006/relationships/slide" Target="slide13.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png"/><Relationship Id="rId7" Type="http://schemas.openxmlformats.org/officeDocument/2006/relationships/slide" Target="slide27.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slide" Target="slide23.xml"/><Relationship Id="rId5" Type="http://schemas.openxmlformats.org/officeDocument/2006/relationships/slide" Target="slide1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png"/><Relationship Id="rId7"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slide" Target="slide27.xml"/><Relationship Id="rId5" Type="http://schemas.openxmlformats.org/officeDocument/2006/relationships/slide" Target="slide23.xml"/><Relationship Id="rId4" Type="http://schemas.openxmlformats.org/officeDocument/2006/relationships/slide" Target="slide13.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png"/><Relationship Id="rId7"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slide" Target="slide27.xml"/><Relationship Id="rId5" Type="http://schemas.openxmlformats.org/officeDocument/2006/relationships/slide" Target="slide23.xml"/><Relationship Id="rId4" Type="http://schemas.openxmlformats.org/officeDocument/2006/relationships/slide" Target="slide13.xml"/><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slide" Target="slide27.xml"/><Relationship Id="rId11" Type="http://schemas.openxmlformats.org/officeDocument/2006/relationships/image" Target="../media/image6.png"/><Relationship Id="rId5" Type="http://schemas.openxmlformats.org/officeDocument/2006/relationships/slide" Target="slide23.xml"/><Relationship Id="rId10" Type="http://schemas.openxmlformats.org/officeDocument/2006/relationships/image" Target="../media/image25.jpeg"/><Relationship Id="rId4" Type="http://schemas.openxmlformats.org/officeDocument/2006/relationships/slide" Target="slide13.xml"/><Relationship Id="rId9" Type="http://schemas.openxmlformats.org/officeDocument/2006/relationships/image" Target="../media/image24.gif"/></Relationships>
</file>

<file path=ppt/slides/_rels/slide17.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image" Target="../media/image31.png"/><Relationship Id="rId3" Type="http://schemas.openxmlformats.org/officeDocument/2006/relationships/image" Target="../media/image5.png"/><Relationship Id="rId7" Type="http://schemas.openxmlformats.org/officeDocument/2006/relationships/image" Target="../media/image28.png"/><Relationship Id="rId12" Type="http://schemas.openxmlformats.org/officeDocument/2006/relationships/image" Target="../media/image30.png"/><Relationship Id="rId2" Type="http://schemas.openxmlformats.org/officeDocument/2006/relationships/notesSlide" Target="../notesSlides/notesSlide17.xml"/><Relationship Id="rId16"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29.png"/><Relationship Id="rId5" Type="http://schemas.microsoft.com/office/2007/relationships/hdphoto" Target="../media/hdphoto3.wdp"/><Relationship Id="rId15" Type="http://schemas.openxmlformats.org/officeDocument/2006/relationships/image" Target="../media/image33.jpeg"/><Relationship Id="rId10" Type="http://schemas.openxmlformats.org/officeDocument/2006/relationships/slide" Target="slide27.xml"/><Relationship Id="rId4" Type="http://schemas.openxmlformats.org/officeDocument/2006/relationships/image" Target="../media/image26.png"/><Relationship Id="rId9" Type="http://schemas.openxmlformats.org/officeDocument/2006/relationships/slide" Target="slide23.xml"/><Relationship Id="rId1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5.png"/><Relationship Id="rId7"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slide" Target="slide27.xml"/><Relationship Id="rId5" Type="http://schemas.openxmlformats.org/officeDocument/2006/relationships/slide" Target="slide23.xml"/><Relationship Id="rId4" Type="http://schemas.openxmlformats.org/officeDocument/2006/relationships/slide" Target="slide13.xml"/><Relationship Id="rId9"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image" Target="../media/image5.png"/><Relationship Id="rId7" Type="http://schemas.openxmlformats.org/officeDocument/2006/relationships/slide" Target="slide2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13.xml"/><Relationship Id="rId5" Type="http://schemas.openxmlformats.org/officeDocument/2006/relationships/slide" Target="slide6.xml"/><Relationship Id="rId4" Type="http://schemas.openxmlformats.org/officeDocument/2006/relationships/slide" Target="slide3.xml"/><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image" Target="../media/image11.png"/><Relationship Id="rId7" Type="http://schemas.openxmlformats.org/officeDocument/2006/relationships/slide" Target="slide1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6.jpeg"/><Relationship Id="rId11" Type="http://schemas.openxmlformats.org/officeDocument/2006/relationships/image" Target="../media/image37.png"/><Relationship Id="rId5" Type="http://schemas.openxmlformats.org/officeDocument/2006/relationships/image" Target="../media/image29.png"/><Relationship Id="rId10" Type="http://schemas.openxmlformats.org/officeDocument/2006/relationships/hyperlink" Target="https://www.youtube.com/watch?v=xWFEBho_UyE" TargetMode="External"/><Relationship Id="rId4" Type="http://schemas.openxmlformats.org/officeDocument/2006/relationships/image" Target="../media/image6.png"/><Relationship Id="rId9" Type="http://schemas.openxmlformats.org/officeDocument/2006/relationships/slide" Target="slide27.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slide" Target="slide27.xml"/><Relationship Id="rId5" Type="http://schemas.openxmlformats.org/officeDocument/2006/relationships/slide" Target="slide23.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notesSlide" Target="../notesSlides/notesSlide23.xml"/><Relationship Id="rId7" Type="http://schemas.openxmlformats.org/officeDocument/2006/relationships/slide" Target="slide27.xml"/><Relationship Id="rId2" Type="http://schemas.openxmlformats.org/officeDocument/2006/relationships/slideLayout" Target="../slideLayouts/slideLayout2.xml"/><Relationship Id="rId1" Type="http://schemas.openxmlformats.org/officeDocument/2006/relationships/video" Target="https://www.youtube.com/embed/ndHF5Up5s04" TargetMode="External"/><Relationship Id="rId6" Type="http://schemas.openxmlformats.org/officeDocument/2006/relationships/slide" Target="slide23.xml"/><Relationship Id="rId5" Type="http://schemas.openxmlformats.org/officeDocument/2006/relationships/hyperlink" Target="https://www.youtube.com/watch?v=ndHF5Up5s04" TargetMode="External"/><Relationship Id="rId10" Type="http://schemas.openxmlformats.org/officeDocument/2006/relationships/image" Target="../media/image6.png"/><Relationship Id="rId4" Type="http://schemas.openxmlformats.org/officeDocument/2006/relationships/image" Target="../media/image11.png"/><Relationship Id="rId9"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slide" Target="slide27.xml"/><Relationship Id="rId4" Type="http://schemas.openxmlformats.org/officeDocument/2006/relationships/slide" Target="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slide" Target="slide27.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image" Target="../media/image11.png"/><Relationship Id="rId7"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slide" Target="slide29.xml"/><Relationship Id="rId5" Type="http://schemas.openxmlformats.org/officeDocument/2006/relationships/image" Target="../media/image40.png"/><Relationship Id="rId4" Type="http://schemas.openxmlformats.org/officeDocument/2006/relationships/slide" Target="slide28.xml"/><Relationship Id="rId9"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ideo" Target="https://www.youtube.com/embed/QreMzh9Gq-4" TargetMode="External"/><Relationship Id="rId6" Type="http://schemas.openxmlformats.org/officeDocument/2006/relationships/image" Target="../media/image42.jpeg"/><Relationship Id="rId5" Type="http://schemas.openxmlformats.org/officeDocument/2006/relationships/slide" Target="slide27.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hyperlink" Target="http://www.schooltv.nl/video/wilde-bijen-wilde-bijen-leven-solitair-in-hun-eentje-dus/" TargetMode="External"/><Relationship Id="rId4" Type="http://schemas.openxmlformats.org/officeDocument/2006/relationships/slide" Target="slide27.xml"/></Relationships>
</file>

<file path=ppt/slides/_rels/slide3.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image" Target="../media/image5.png"/><Relationship Id="rId7" Type="http://schemas.openxmlformats.org/officeDocument/2006/relationships/slide" Target="slide1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slide" Target="slide3.xml"/><Relationship Id="rId10"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slide" Target="slide27.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hyperlink" Target="http://www.greenpeacekids.nl/" TargetMode="Externa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image" Target="../media/image5.png"/><Relationship Id="rId7" Type="http://schemas.openxmlformats.org/officeDocument/2006/relationships/slide" Target="slide2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13.xml"/><Relationship Id="rId5" Type="http://schemas.openxmlformats.org/officeDocument/2006/relationships/slide" Target="slide6.xml"/><Relationship Id="rId4" Type="http://schemas.openxmlformats.org/officeDocument/2006/relationships/image" Target="../media/image8.png"/><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image" Target="../media/image5.png"/><Relationship Id="rId7" Type="http://schemas.openxmlformats.org/officeDocument/2006/relationships/slide" Target="slide1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image" Target="../media/image10.png"/><Relationship Id="rId10" Type="http://schemas.openxmlformats.org/officeDocument/2006/relationships/image" Target="../media/image6.png"/><Relationship Id="rId4" Type="http://schemas.openxmlformats.org/officeDocument/2006/relationships/image" Target="../media/image9.png"/><Relationship Id="rId9" Type="http://schemas.openxmlformats.org/officeDocument/2006/relationships/slide" Target="slide27.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slide" Target="slide27.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23.xml"/><Relationship Id="rId5" Type="http://schemas.openxmlformats.org/officeDocument/2006/relationships/slide" Target="slide13.xml"/><Relationship Id="rId4" Type="http://schemas.openxmlformats.org/officeDocument/2006/relationships/slide" Target="slide6.xml"/><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slide" Target="slide27.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slide" Target="slide23.xml"/><Relationship Id="rId5" Type="http://schemas.openxmlformats.org/officeDocument/2006/relationships/slide" Target="slide13.xml"/><Relationship Id="rId4" Type="http://schemas.openxmlformats.org/officeDocument/2006/relationships/slide" Target="slide6.xml"/><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slide" Target="slide27.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slide" Target="slide23.xml"/><Relationship Id="rId5" Type="http://schemas.openxmlformats.org/officeDocument/2006/relationships/slide" Target="slide13.xml"/><Relationship Id="rId4" Type="http://schemas.openxmlformats.org/officeDocument/2006/relationships/slide" Target="slide6.xml"/><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image" Target="../media/image5.png"/><Relationship Id="rId7" Type="http://schemas.openxmlformats.org/officeDocument/2006/relationships/slide" Target="slide2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slide" Target="slide13.xml"/><Relationship Id="rId5" Type="http://schemas.openxmlformats.org/officeDocument/2006/relationships/image" Target="../media/image12.png"/><Relationship Id="rId10" Type="http://schemas.openxmlformats.org/officeDocument/2006/relationships/image" Target="../media/image6.png"/><Relationship Id="rId4" Type="http://schemas.openxmlformats.org/officeDocument/2006/relationships/hyperlink" Target="http://www.schooltv.nl/video/bijen-het-verhaal-van-de-honingmakers/" TargetMode="External"/><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0000"/>
            <a:lum/>
          </a:blip>
          <a:srcRect/>
          <a:stretch>
            <a:fillRect t="-9000" b="-9000"/>
          </a:stretch>
        </a:blipFill>
        <a:effectLst/>
      </p:bgPr>
    </p:bg>
    <p:spTree>
      <p:nvGrpSpPr>
        <p:cNvPr id="1" name=""/>
        <p:cNvGrpSpPr/>
        <p:nvPr/>
      </p:nvGrpSpPr>
      <p:grpSpPr>
        <a:xfrm>
          <a:off x="0" y="0"/>
          <a:ext cx="0" cy="0"/>
          <a:chOff x="0" y="0"/>
          <a:chExt cx="0" cy="0"/>
        </a:xfrm>
      </p:grpSpPr>
      <p:pic>
        <p:nvPicPr>
          <p:cNvPr id="6" name="Picture 5"/>
          <p:cNvPicPr/>
          <p:nvPr/>
        </p:nvPicPr>
        <p:blipFill rotWithShape="1">
          <a:blip r:embed="rId4" cstate="print">
            <a:extLst>
              <a:ext uri="{BEBA8EAE-BF5A-486C-A8C5-ECC9F3942E4B}">
                <a14:imgProps xmlns:a14="http://schemas.microsoft.com/office/drawing/2010/main">
                  <a14:imgLayer r:embed="rId5">
                    <a14:imgEffect>
                      <a14:backgroundRemoval t="19746" b="30465" l="6549" r="52124"/>
                    </a14:imgEffect>
                  </a14:imgLayer>
                </a14:imgProps>
              </a:ext>
              <a:ext uri="{28A0092B-C50C-407E-A947-70E740481C1C}">
                <a14:useLocalDpi xmlns:a14="http://schemas.microsoft.com/office/drawing/2010/main" val="0"/>
              </a:ext>
            </a:extLst>
          </a:blip>
          <a:srcRect l="6495" t="20319" r="47840" b="70199"/>
          <a:stretch/>
        </p:blipFill>
        <p:spPr bwMode="auto">
          <a:xfrm>
            <a:off x="1396896" y="265195"/>
            <a:ext cx="9398208" cy="1211179"/>
          </a:xfrm>
          <a:prstGeom prst="rect">
            <a:avLst/>
          </a:prstGeom>
          <a:ln>
            <a:noFill/>
          </a:ln>
          <a:extLst>
            <a:ext uri="{53640926-AAD7-44D8-BBD7-CCE9431645EC}">
              <a14:shadowObscured xmlns:a14="http://schemas.microsoft.com/office/drawing/2010/main"/>
            </a:ext>
          </a:extLst>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ackgroundRemoval t="922" b="98618" l="0" r="100000"/>
                    </a14:imgEffect>
                  </a14:imgLayer>
                </a14:imgProps>
              </a:ext>
              <a:ext uri="{28A0092B-C50C-407E-A947-70E740481C1C}">
                <a14:useLocalDpi xmlns:a14="http://schemas.microsoft.com/office/drawing/2010/main" val="0"/>
              </a:ext>
            </a:extLst>
          </a:blip>
          <a:srcRect l="326" t="-50746" r="-12290" b="3332"/>
          <a:stretch/>
        </p:blipFill>
        <p:spPr>
          <a:xfrm rot="478585">
            <a:off x="7589690" y="1228395"/>
            <a:ext cx="2307565" cy="2637038"/>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99096" y="6247110"/>
            <a:ext cx="3435557" cy="533400"/>
          </a:xfrm>
          <a:prstGeom prst="rect">
            <a:avLst/>
          </a:prstGeom>
        </p:spPr>
      </p:pic>
    </p:spTree>
    <p:extLst>
      <p:ext uri="{BB962C8B-B14F-4D97-AF65-F5344CB8AC3E}">
        <p14:creationId xmlns:p14="http://schemas.microsoft.com/office/powerpoint/2010/main" val="2011146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1" presetClass="path" presetSubtype="0" accel="50000" decel="50000" fill="hold" nodeType="withEffect">
                                  <p:stCondLst>
                                    <p:cond delay="0"/>
                                  </p:stCondLst>
                                  <p:childTnLst>
                                    <p:animMotion origin="layout" path="M 2.70833E-6 3.7037E-6 C -0.00352 0.01527 -0.00847 0.03078 -0.0086 0.04305 C -0.00808 0.05625 -0.0056 0.06875 -0.00326 0.08148 C -0.00039 0.09375 0.00455 0.10139 0.00989 0.10879 C 0.0151 0.11597 0.02161 0.12245 0.0306 0.12384 C 0.0388 0.12639 0.04909 0.12222 0.06054 0.11574 C 0.07044 0.11018 0.08164 0.10208 0.09232 0.09097 C 0.10247 0.08101 0.11211 0.06782 0.1207 0.05601 C 0.12995 0.04189 0.13763 0.02662 0.14192 0.01041 C 0.14739 -0.00417 0.15104 -0.01991 0.15039 -0.03241 C 0.15143 -0.04676 0.14843 -0.05996 0.14479 -0.06922 C 0.14218 -0.07871 0.13724 -0.08843 0.12942 -0.09167 C 0.12226 -0.09514 0.11224 -0.09306 0.1013 -0.08403 C 0.09075 -0.07408 0.08151 -0.05903 0.07747 -0.04514 C 0.07409 -0.03218 0.07343 -0.01713 0.07721 -0.00579 C 0.08099 0.00509 0.08593 0.01319 0.09336 0.01666 C 0.10078 0.02014 0.10026 0.02268 0.12109 0.01226 C 0.13997 0.00532 0.15364 -0.01528 0.16302 -0.02686 C 0.17187 -0.03774 0.17786 -0.05 0.18554 -0.06459 C 0.19401 -0.08056 0.19961 -0.09815 0.20234 -0.1125 C 0.20534 -0.12639 0.20495 -0.13704 0.2026 -0.15463 C 0.19961 -0.17061 0.19791 -0.17639 0.19375 -0.18635 C 0.18984 -0.19653 0.1862 -0.20602 0.18216 -0.21574 " pathEditMode="relative" rAng="19500000" ptsTypes="AAAAAAAAAAAAAAAAAAAAAAA">
                                      <p:cBhvr>
                                        <p:cTn id="6" dur="3000" fill="hold"/>
                                        <p:tgtEl>
                                          <p:spTgt spid="5"/>
                                        </p:tgtEl>
                                        <p:attrNameLst>
                                          <p:attrName>ppt_x</p:attrName>
                                          <p:attrName>ppt_y</p:attrName>
                                        </p:attrNameLst>
                                      </p:cBhvr>
                                      <p:rCtr x="10482"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73000" r="-2000" b="-7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592" y="1121616"/>
            <a:ext cx="4685613" cy="4930392"/>
          </a:xfrm>
          <a:prstGeom prst="rect">
            <a:avLst/>
          </a:prstGeom>
          <a:effectLst>
            <a:outerShdw blurRad="50800" dist="38100" algn="l" rotWithShape="0">
              <a:prstClr val="black">
                <a:alpha val="40000"/>
              </a:prstClr>
            </a:outerShdw>
          </a:effectLst>
        </p:spPr>
      </p:pic>
      <p:sp>
        <p:nvSpPr>
          <p:cNvPr id="9" name="Oval Callout 8"/>
          <p:cNvSpPr/>
          <p:nvPr/>
        </p:nvSpPr>
        <p:spPr>
          <a:xfrm rot="589000">
            <a:off x="3663905" y="120441"/>
            <a:ext cx="7678002" cy="5183123"/>
          </a:xfrm>
          <a:prstGeom prst="wedgeEllipseCallout">
            <a:avLst>
              <a:gd name="adj1" fmla="val -57444"/>
              <a:gd name="adj2" fmla="val 14157"/>
            </a:avLst>
          </a:prstGeom>
          <a:ln>
            <a:solidFill>
              <a:srgbClr val="F8E815"/>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nl-NL" sz="2400" dirty="0">
              <a:latin typeface="+mj-lt"/>
              <a:ea typeface="Microsoft Yi Baiti" panose="03000500000000000000" pitchFamily="66" charset="0"/>
            </a:endParaRPr>
          </a:p>
          <a:p>
            <a:pPr algn="ctr"/>
            <a:endParaRPr lang="nl-NL" sz="2400" dirty="0">
              <a:latin typeface="+mj-lt"/>
              <a:ea typeface="Microsoft Yi Baiti" panose="03000500000000000000" pitchFamily="66" charset="0"/>
            </a:endParaRPr>
          </a:p>
          <a:p>
            <a:pPr algn="ctr"/>
            <a:endParaRPr lang="nl-NL" sz="2400" dirty="0" smtClean="0">
              <a:ea typeface="Microsoft Yi Baiti" panose="03000500000000000000" pitchFamily="66" charset="0"/>
            </a:endParaRPr>
          </a:p>
          <a:p>
            <a:pPr algn="ctr"/>
            <a:r>
              <a:rPr lang="nl-NL" sz="2400" dirty="0" smtClean="0">
                <a:ea typeface="Microsoft Yi Baiti" panose="03000500000000000000" pitchFamily="66" charset="0"/>
              </a:rPr>
              <a:t>Wist </a:t>
            </a:r>
            <a:r>
              <a:rPr lang="nl-NL" sz="2400" dirty="0">
                <a:ea typeface="Microsoft Yi Baiti" panose="03000500000000000000" pitchFamily="66" charset="0"/>
              </a:rPr>
              <a:t>je dat er héél veel soorten bijen zijn? In het filmpje zag je honingbijen. Maar er zijn ook wilde bijen zoals de hommel. Deze worden niet door een imker verzorgd.</a:t>
            </a:r>
          </a:p>
          <a:p>
            <a:pPr algn="ctr"/>
            <a:endParaRPr lang="en-US" sz="2400" dirty="0">
              <a:ea typeface="Microsoft Yi Baiti" panose="03000500000000000000" pitchFamily="66" charset="0"/>
            </a:endParaRPr>
          </a:p>
          <a:p>
            <a:pPr algn="ctr"/>
            <a:r>
              <a:rPr lang="en-US" sz="2400" dirty="0">
                <a:ea typeface="Microsoft Yi Baiti" panose="03000500000000000000" pitchFamily="66" charset="0"/>
              </a:rPr>
              <a:t>Hoe </a:t>
            </a:r>
            <a:r>
              <a:rPr lang="en-US" sz="2400" dirty="0" err="1">
                <a:ea typeface="Microsoft Yi Baiti" panose="03000500000000000000" pitchFamily="66" charset="0"/>
              </a:rPr>
              <a:t>zouden</a:t>
            </a:r>
            <a:r>
              <a:rPr lang="en-US" sz="2400" dirty="0">
                <a:ea typeface="Microsoft Yi Baiti" panose="03000500000000000000" pitchFamily="66" charset="0"/>
              </a:rPr>
              <a:t> de </a:t>
            </a:r>
            <a:r>
              <a:rPr lang="en-US" sz="2400" dirty="0" err="1">
                <a:ea typeface="Microsoft Yi Baiti" panose="03000500000000000000" pitchFamily="66" charset="0"/>
              </a:rPr>
              <a:t>andere</a:t>
            </a:r>
            <a:r>
              <a:rPr lang="en-US" sz="2400" dirty="0">
                <a:ea typeface="Microsoft Yi Baiti" panose="03000500000000000000" pitchFamily="66" charset="0"/>
              </a:rPr>
              <a:t> </a:t>
            </a:r>
            <a:r>
              <a:rPr lang="en-US" sz="2400" dirty="0" err="1">
                <a:ea typeface="Microsoft Yi Baiti" panose="03000500000000000000" pitchFamily="66" charset="0"/>
              </a:rPr>
              <a:t>wilde</a:t>
            </a:r>
            <a:r>
              <a:rPr lang="en-US" sz="2400" dirty="0">
                <a:ea typeface="Microsoft Yi Baiti" panose="03000500000000000000" pitchFamily="66" charset="0"/>
              </a:rPr>
              <a:t> </a:t>
            </a:r>
            <a:r>
              <a:rPr lang="en-US" sz="2400" dirty="0" err="1">
                <a:ea typeface="Microsoft Yi Baiti" panose="03000500000000000000" pitchFamily="66" charset="0"/>
              </a:rPr>
              <a:t>bijen</a:t>
            </a:r>
            <a:r>
              <a:rPr lang="en-US" sz="2400" dirty="0">
                <a:ea typeface="Microsoft Yi Baiti" panose="03000500000000000000" pitchFamily="66" charset="0"/>
              </a:rPr>
              <a:t> </a:t>
            </a:r>
            <a:r>
              <a:rPr lang="en-US" sz="2400" dirty="0" err="1">
                <a:ea typeface="Microsoft Yi Baiti" panose="03000500000000000000" pitchFamily="66" charset="0"/>
              </a:rPr>
              <a:t>heten</a:t>
            </a:r>
            <a:r>
              <a:rPr lang="en-US" sz="2400" dirty="0">
                <a:ea typeface="Microsoft Yi Baiti" panose="03000500000000000000" pitchFamily="66" charset="0"/>
              </a:rPr>
              <a:t>?</a:t>
            </a:r>
          </a:p>
          <a:p>
            <a:pPr algn="ctr"/>
            <a:endParaRPr lang="en-US" sz="2400" dirty="0">
              <a:ea typeface="Microsoft Yi Baiti" panose="03000500000000000000" pitchFamily="66" charset="0"/>
            </a:endParaRPr>
          </a:p>
          <a:p>
            <a:pPr algn="ctr"/>
            <a:r>
              <a:rPr lang="en-US" sz="2400" dirty="0" err="1">
                <a:ea typeface="Microsoft Yi Baiti" panose="03000500000000000000" pitchFamily="66" charset="0"/>
              </a:rPr>
              <a:t>Er</a:t>
            </a:r>
            <a:r>
              <a:rPr lang="en-US" sz="2400" dirty="0">
                <a:ea typeface="Microsoft Yi Baiti" panose="03000500000000000000" pitchFamily="66" charset="0"/>
              </a:rPr>
              <a:t> </a:t>
            </a:r>
            <a:r>
              <a:rPr lang="en-US" sz="2400" dirty="0" err="1">
                <a:ea typeface="Microsoft Yi Baiti" panose="03000500000000000000" pitchFamily="66" charset="0"/>
              </a:rPr>
              <a:t>zijn</a:t>
            </a:r>
            <a:r>
              <a:rPr lang="en-US" sz="2400" dirty="0">
                <a:ea typeface="Microsoft Yi Baiti" panose="03000500000000000000" pitchFamily="66" charset="0"/>
              </a:rPr>
              <a:t> </a:t>
            </a:r>
            <a:r>
              <a:rPr lang="en-US" sz="2400" dirty="0" err="1">
                <a:ea typeface="Microsoft Yi Baiti" panose="03000500000000000000" pitchFamily="66" charset="0"/>
              </a:rPr>
              <a:t>bijvoorbeeld</a:t>
            </a:r>
            <a:r>
              <a:rPr lang="en-US" sz="2400" dirty="0">
                <a:ea typeface="Microsoft Yi Baiti" panose="03000500000000000000" pitchFamily="66" charset="0"/>
              </a:rPr>
              <a:t> </a:t>
            </a:r>
            <a:r>
              <a:rPr lang="en-US" sz="2400" dirty="0" err="1">
                <a:ea typeface="Microsoft Yi Baiti" panose="03000500000000000000" pitchFamily="66" charset="0"/>
              </a:rPr>
              <a:t>behangersbijen</a:t>
            </a:r>
            <a:r>
              <a:rPr lang="en-US" sz="2400" dirty="0">
                <a:ea typeface="Microsoft Yi Baiti" panose="03000500000000000000" pitchFamily="66" charset="0"/>
              </a:rPr>
              <a:t>, </a:t>
            </a:r>
            <a:r>
              <a:rPr lang="en-US" sz="2400" dirty="0" err="1">
                <a:ea typeface="Microsoft Yi Baiti" panose="03000500000000000000" pitchFamily="66" charset="0"/>
              </a:rPr>
              <a:t>metselbijen</a:t>
            </a:r>
            <a:r>
              <a:rPr lang="en-US" sz="2400" dirty="0">
                <a:ea typeface="Microsoft Yi Baiti" panose="03000500000000000000" pitchFamily="66" charset="0"/>
              </a:rPr>
              <a:t>, </a:t>
            </a:r>
            <a:r>
              <a:rPr lang="en-US" sz="2400" dirty="0" err="1">
                <a:ea typeface="Microsoft Yi Baiti" panose="03000500000000000000" pitchFamily="66" charset="0"/>
              </a:rPr>
              <a:t>dikpootbijen</a:t>
            </a:r>
            <a:r>
              <a:rPr lang="en-US" sz="2400" dirty="0">
                <a:ea typeface="Microsoft Yi Baiti" panose="03000500000000000000" pitchFamily="66" charset="0"/>
              </a:rPr>
              <a:t>, </a:t>
            </a:r>
            <a:r>
              <a:rPr lang="en-US" sz="2400" dirty="0" err="1">
                <a:ea typeface="Microsoft Yi Baiti" panose="03000500000000000000" pitchFamily="66" charset="0"/>
              </a:rPr>
              <a:t>slurfbijen</a:t>
            </a:r>
            <a:r>
              <a:rPr lang="en-US" sz="2400" dirty="0">
                <a:ea typeface="Microsoft Yi Baiti" panose="03000500000000000000" pitchFamily="66" charset="0"/>
              </a:rPr>
              <a:t>…. (</a:t>
            </a:r>
            <a:r>
              <a:rPr lang="en-US" sz="2400" dirty="0" err="1">
                <a:ea typeface="Microsoft Yi Baiti" panose="03000500000000000000" pitchFamily="66" charset="0"/>
              </a:rPr>
              <a:t>echt</a:t>
            </a:r>
            <a:r>
              <a:rPr lang="en-US" sz="2400" dirty="0">
                <a:ea typeface="Microsoft Yi Baiti" panose="03000500000000000000" pitchFamily="66" charset="0"/>
              </a:rPr>
              <a:t> </a:t>
            </a:r>
            <a:r>
              <a:rPr lang="en-US" sz="2400" dirty="0" err="1">
                <a:ea typeface="Microsoft Yi Baiti" panose="03000500000000000000" pitchFamily="66" charset="0"/>
              </a:rPr>
              <a:t>waar</a:t>
            </a:r>
            <a:r>
              <a:rPr lang="en-US" sz="2400" dirty="0">
                <a:ea typeface="Microsoft Yi Baiti" panose="03000500000000000000" pitchFamily="66" charset="0"/>
              </a:rPr>
              <a:t>!)</a:t>
            </a:r>
          </a:p>
          <a:p>
            <a:pPr algn="ctr"/>
            <a:endParaRPr lang="en-US" sz="2400" dirty="0">
              <a:latin typeface="+mj-lt"/>
              <a:ea typeface="Microsoft Yi Baiti" panose="03000500000000000000" pitchFamily="66" charset="0"/>
            </a:endParaRPr>
          </a:p>
          <a:p>
            <a:pPr algn="ctr"/>
            <a:endParaRPr lang="en-US" sz="2400" dirty="0">
              <a:latin typeface="+mj-lt"/>
              <a:ea typeface="Microsoft Yi Baiti" panose="03000500000000000000" pitchFamily="66" charset="0"/>
            </a:endParaRPr>
          </a:p>
        </p:txBody>
      </p:sp>
      <p:sp>
        <p:nvSpPr>
          <p:cNvPr id="12" name="Zeshoek 6">
            <a:hlinkClick r:id="rId5" action="ppaction://hlinksldjump"/>
          </p:cNvPr>
          <p:cNvSpPr/>
          <p:nvPr/>
        </p:nvSpPr>
        <p:spPr>
          <a:xfrm>
            <a:off x="4858389"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WAT DOEN BIJEN?</a:t>
            </a:r>
          </a:p>
        </p:txBody>
      </p:sp>
      <p:sp>
        <p:nvSpPr>
          <p:cNvPr id="13" name="Zeshoek 7">
            <a:hlinkClick r:id="rId6" action="ppaction://hlinksldjump"/>
          </p:cNvPr>
          <p:cNvSpPr/>
          <p:nvPr/>
        </p:nvSpPr>
        <p:spPr>
          <a:xfrm>
            <a:off x="7309137"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GEVAREN VOOR DE BIJ</a:t>
            </a:r>
          </a:p>
        </p:txBody>
      </p:sp>
      <p:sp>
        <p:nvSpPr>
          <p:cNvPr id="14" name="Zeshoek 8">
            <a:hlinkClick r:id="rId7" action="ppaction://hlinksldjump"/>
          </p:cNvPr>
          <p:cNvSpPr/>
          <p:nvPr/>
        </p:nvSpPr>
        <p:spPr>
          <a:xfrm>
            <a:off x="9759885"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HELP DE BIJEN</a:t>
            </a: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3915" y="6365128"/>
            <a:ext cx="2204356" cy="344899"/>
          </a:xfrm>
          <a:prstGeom prst="rect">
            <a:avLst/>
          </a:prstGeom>
        </p:spPr>
      </p:pic>
    </p:spTree>
    <p:extLst>
      <p:ext uri="{BB962C8B-B14F-4D97-AF65-F5344CB8AC3E}">
        <p14:creationId xmlns:p14="http://schemas.microsoft.com/office/powerpoint/2010/main" val="218626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73000" r="-2000" b="-73000"/>
          </a:stretch>
        </a:blipFill>
        <a:effectLst/>
      </p:bgPr>
    </p:bg>
    <p:spTree>
      <p:nvGrpSpPr>
        <p:cNvPr id="1" name=""/>
        <p:cNvGrpSpPr/>
        <p:nvPr/>
      </p:nvGrpSpPr>
      <p:grpSpPr>
        <a:xfrm>
          <a:off x="0" y="0"/>
          <a:ext cx="0" cy="0"/>
          <a:chOff x="0" y="0"/>
          <a:chExt cx="0" cy="0"/>
        </a:xfrm>
      </p:grpSpPr>
      <p:sp>
        <p:nvSpPr>
          <p:cNvPr id="2" name="TextBox 1"/>
          <p:cNvSpPr txBox="1"/>
          <p:nvPr/>
        </p:nvSpPr>
        <p:spPr>
          <a:xfrm>
            <a:off x="0" y="381524"/>
            <a:ext cx="11617803" cy="1354217"/>
          </a:xfrm>
          <a:prstGeom prst="rect">
            <a:avLst/>
          </a:prstGeom>
          <a:noFill/>
        </p:spPr>
        <p:txBody>
          <a:bodyPr wrap="square" rtlCol="0">
            <a:spAutoFit/>
          </a:bodyPr>
          <a:lstStyle/>
          <a:p>
            <a:pPr algn="ctr"/>
            <a:r>
              <a:rPr lang="en-US" sz="3200" dirty="0" err="1" smtClean="0">
                <a:latin typeface="Kristen ITC" panose="03050502040202030202" pitchFamily="66" charset="0"/>
              </a:rPr>
              <a:t>Leerdoel</a:t>
            </a:r>
            <a:r>
              <a:rPr lang="en-US" sz="3200" dirty="0" smtClean="0">
                <a:latin typeface="Kristen ITC" panose="03050502040202030202" pitchFamily="66" charset="0"/>
              </a:rPr>
              <a:t>: </a:t>
            </a:r>
          </a:p>
          <a:p>
            <a:pPr algn="ctr"/>
            <a:r>
              <a:rPr lang="en-US" sz="3200" dirty="0" smtClean="0">
                <a:latin typeface="Kristen ITC" panose="03050502040202030202" pitchFamily="66" charset="0"/>
              </a:rPr>
              <a:t>je </a:t>
            </a:r>
            <a:r>
              <a:rPr lang="en-US" sz="3200" dirty="0" err="1" smtClean="0">
                <a:latin typeface="Kristen ITC" panose="03050502040202030202" pitchFamily="66" charset="0"/>
              </a:rPr>
              <a:t>weet</a:t>
            </a:r>
            <a:r>
              <a:rPr lang="en-US" sz="3200" dirty="0" smtClean="0">
                <a:latin typeface="Kristen ITC" panose="03050502040202030202" pitchFamily="66" charset="0"/>
              </a:rPr>
              <a:t> nu… </a:t>
            </a:r>
            <a:r>
              <a:rPr lang="nl-NL" sz="3200" dirty="0">
                <a:latin typeface="Kristen ITC" panose="03050502040202030202" pitchFamily="66" charset="0"/>
              </a:rPr>
              <a:t>waar een bijenvolk uit bestaat. </a:t>
            </a:r>
          </a:p>
          <a:p>
            <a:pPr algn="ctr"/>
            <a:endParaRPr lang="nl-NL"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896" y="1605796"/>
            <a:ext cx="4685613" cy="4930392"/>
          </a:xfrm>
          <a:prstGeom prst="rect">
            <a:avLst/>
          </a:prstGeom>
          <a:effectLst>
            <a:outerShdw blurRad="50800" dist="38100" algn="l" rotWithShape="0">
              <a:prstClr val="black">
                <a:alpha val="40000"/>
              </a:prstClr>
            </a:outerShdw>
          </a:effectLst>
        </p:spPr>
      </p:pic>
      <p:sp>
        <p:nvSpPr>
          <p:cNvPr id="9" name="Oval Callout 8"/>
          <p:cNvSpPr/>
          <p:nvPr/>
        </p:nvSpPr>
        <p:spPr>
          <a:xfrm rot="589000">
            <a:off x="5050193" y="2652687"/>
            <a:ext cx="5937935" cy="2759878"/>
          </a:xfrm>
          <a:prstGeom prst="wedgeEllipseCallout">
            <a:avLst>
              <a:gd name="adj1" fmla="val -75932"/>
              <a:gd name="adj2" fmla="val -2820"/>
            </a:avLst>
          </a:prstGeom>
          <a:ln>
            <a:solidFill>
              <a:srgbClr val="F8E815"/>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nl-NL" sz="2400" dirty="0">
              <a:latin typeface="+mj-lt"/>
              <a:ea typeface="Microsoft Yi Baiti" panose="03000500000000000000" pitchFamily="66" charset="0"/>
            </a:endParaRPr>
          </a:p>
          <a:p>
            <a:pPr algn="ctr"/>
            <a:endParaRPr lang="nl-NL" sz="2400" dirty="0" smtClean="0">
              <a:latin typeface="+mj-lt"/>
              <a:ea typeface="Microsoft Yi Baiti" panose="03000500000000000000" pitchFamily="66" charset="0"/>
            </a:endParaRPr>
          </a:p>
          <a:p>
            <a:pPr algn="ctr"/>
            <a:r>
              <a:rPr lang="nl-NL" sz="2400" dirty="0" err="1" smtClean="0">
                <a:latin typeface="+mj-lt"/>
                <a:ea typeface="Microsoft Yi Baiti" panose="03000500000000000000" pitchFamily="66" charset="0"/>
              </a:rPr>
              <a:t>Psst</a:t>
            </a:r>
            <a:r>
              <a:rPr lang="nl-NL" sz="2400" dirty="0">
                <a:latin typeface="+mj-lt"/>
                <a:ea typeface="Microsoft Yi Baiti" panose="03000500000000000000" pitchFamily="66" charset="0"/>
              </a:rPr>
              <a:t>, wist je dat: alleen vrouwtjes-bijen kunnen steken? Maar wanneer ze steekt verliest ze haar angel en gaat ze dood. Ze steken dus alleen als ze echt in het nauw zitten. </a:t>
            </a:r>
          </a:p>
          <a:p>
            <a:pPr algn="ctr"/>
            <a:endParaRPr lang="nl-NL" sz="2400" dirty="0">
              <a:latin typeface="+mj-lt"/>
              <a:ea typeface="Microsoft Yi Baiti" panose="03000500000000000000" pitchFamily="66" charset="0"/>
            </a:endParaRPr>
          </a:p>
        </p:txBody>
      </p:sp>
      <p:sp>
        <p:nvSpPr>
          <p:cNvPr id="12" name="Zeshoek 6">
            <a:hlinkClick r:id="rId5" action="ppaction://hlinksldjump"/>
          </p:cNvPr>
          <p:cNvSpPr/>
          <p:nvPr/>
        </p:nvSpPr>
        <p:spPr>
          <a:xfrm>
            <a:off x="4858389"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WAT DOEN BIJEN?</a:t>
            </a:r>
          </a:p>
        </p:txBody>
      </p:sp>
      <p:sp>
        <p:nvSpPr>
          <p:cNvPr id="13" name="Zeshoek 7">
            <a:hlinkClick r:id="rId6" action="ppaction://hlinksldjump"/>
          </p:cNvPr>
          <p:cNvSpPr/>
          <p:nvPr/>
        </p:nvSpPr>
        <p:spPr>
          <a:xfrm>
            <a:off x="7309137"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GEVAREN VOOR DE BIJ</a:t>
            </a:r>
          </a:p>
        </p:txBody>
      </p:sp>
      <p:sp>
        <p:nvSpPr>
          <p:cNvPr id="14" name="Zeshoek 8">
            <a:hlinkClick r:id="rId7" action="ppaction://hlinksldjump"/>
          </p:cNvPr>
          <p:cNvSpPr/>
          <p:nvPr/>
        </p:nvSpPr>
        <p:spPr>
          <a:xfrm>
            <a:off x="9759885"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HELP DE BIJEN</a:t>
            </a: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3915" y="6365128"/>
            <a:ext cx="2204356" cy="344899"/>
          </a:xfrm>
          <a:prstGeom prst="rect">
            <a:avLst/>
          </a:prstGeom>
        </p:spPr>
      </p:pic>
    </p:spTree>
    <p:extLst>
      <p:ext uri="{BB962C8B-B14F-4D97-AF65-F5344CB8AC3E}">
        <p14:creationId xmlns:p14="http://schemas.microsoft.com/office/powerpoint/2010/main" val="29929770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73000" r="-2000" b="-73000"/>
          </a:stretch>
        </a:blipFill>
        <a:effectLst/>
      </p:bgPr>
    </p:bg>
    <p:spTree>
      <p:nvGrpSpPr>
        <p:cNvPr id="1" name=""/>
        <p:cNvGrpSpPr/>
        <p:nvPr/>
      </p:nvGrpSpPr>
      <p:grpSpPr>
        <a:xfrm>
          <a:off x="0" y="0"/>
          <a:ext cx="0" cy="0"/>
          <a:chOff x="0" y="0"/>
          <a:chExt cx="0" cy="0"/>
        </a:xfrm>
      </p:grpSpPr>
      <p:sp>
        <p:nvSpPr>
          <p:cNvPr id="4" name="Rectangle 3"/>
          <p:cNvSpPr/>
          <p:nvPr/>
        </p:nvSpPr>
        <p:spPr>
          <a:xfrm>
            <a:off x="2589892" y="1496145"/>
            <a:ext cx="7195945" cy="2523768"/>
          </a:xfrm>
          <a:prstGeom prst="rect">
            <a:avLst/>
          </a:prstGeom>
        </p:spPr>
        <p:txBody>
          <a:bodyPr wrap="none">
            <a:spAutoFit/>
          </a:bodyPr>
          <a:lstStyle/>
          <a:p>
            <a:pPr algn="ctr"/>
            <a:r>
              <a:rPr lang="nl-NL" sz="6000" b="1" dirty="0" smtClean="0">
                <a:solidFill>
                  <a:prstClr val="black"/>
                </a:solidFill>
                <a:latin typeface="HelveticaNeueLT Std" panose="020B0604020202020204" pitchFamily="34" charset="0"/>
              </a:rPr>
              <a:t>WAT DOEN BIJEN?</a:t>
            </a:r>
          </a:p>
          <a:p>
            <a:pPr algn="ctr"/>
            <a:endParaRPr lang="nl-NL" sz="6600" dirty="0" smtClean="0">
              <a:solidFill>
                <a:prstClr val="black"/>
              </a:solidFill>
            </a:endParaRPr>
          </a:p>
          <a:p>
            <a:pPr algn="ctr"/>
            <a:r>
              <a:rPr lang="nl-NL" sz="3200" dirty="0" smtClean="0">
                <a:solidFill>
                  <a:prstClr val="black"/>
                </a:solidFill>
              </a:rPr>
              <a:t>Let goed op deze bij...</a:t>
            </a:r>
            <a:endParaRPr lang="nl-NL" sz="3200"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238643">
            <a:off x="-3105038" y="3325679"/>
            <a:ext cx="4103600" cy="2842218"/>
          </a:xfrm>
          <a:prstGeom prst="rect">
            <a:avLst/>
          </a:prstGeom>
          <a:noFill/>
          <a:ln>
            <a:noFill/>
          </a:ln>
        </p:spPr>
      </p:pic>
      <p:sp>
        <p:nvSpPr>
          <p:cNvPr id="7" name="Zeshoek 6">
            <a:hlinkClick r:id="rId5" action="ppaction://hlinksldjump"/>
          </p:cNvPr>
          <p:cNvSpPr/>
          <p:nvPr/>
        </p:nvSpPr>
        <p:spPr>
          <a:xfrm>
            <a:off x="4858389"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WAT DOEN BIJEN?</a:t>
            </a:r>
          </a:p>
        </p:txBody>
      </p:sp>
      <p:sp>
        <p:nvSpPr>
          <p:cNvPr id="8" name="Zeshoek 7">
            <a:hlinkClick r:id="rId6" action="ppaction://hlinksldjump"/>
          </p:cNvPr>
          <p:cNvSpPr/>
          <p:nvPr/>
        </p:nvSpPr>
        <p:spPr>
          <a:xfrm>
            <a:off x="7309137"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GEVAREN VOOR DE BIJ</a:t>
            </a:r>
          </a:p>
        </p:txBody>
      </p:sp>
      <p:sp>
        <p:nvSpPr>
          <p:cNvPr id="9" name="Zeshoek 8">
            <a:hlinkClick r:id="rId7" action="ppaction://hlinksldjump"/>
          </p:cNvPr>
          <p:cNvSpPr/>
          <p:nvPr/>
        </p:nvSpPr>
        <p:spPr>
          <a:xfrm>
            <a:off x="9759885"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HELP DE BIJEN</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3915" y="6365128"/>
            <a:ext cx="2204356" cy="344899"/>
          </a:xfrm>
          <a:prstGeom prst="rect">
            <a:avLst/>
          </a:prstGeom>
        </p:spPr>
      </p:pic>
    </p:spTree>
    <p:extLst>
      <p:ext uri="{BB962C8B-B14F-4D97-AF65-F5344CB8AC3E}">
        <p14:creationId xmlns:p14="http://schemas.microsoft.com/office/powerpoint/2010/main" val="191974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withEffect">
                                  <p:stCondLst>
                                    <p:cond delay="0"/>
                                  </p:stCondLst>
                                  <p:childTnLst>
                                    <p:animMotion origin="layout" path="M 0.01068 -0.1588 L 0.27409 -0.07176 C 0.32813 -0.05208 0.41055 -0.04097 0.49766 -0.04097 C 0.59492 -0.04097 0.67409 -0.05208 0.72878 -0.07176 L 0.99349 -0.1588 " pathEditMode="relative" rAng="0" ptsTypes="AAAAA">
                                      <p:cBhvr>
                                        <p:cTn id="6" dur="5000" fill="hold"/>
                                        <p:tgtEl>
                                          <p:spTgt spid="5"/>
                                        </p:tgtEl>
                                        <p:attrNameLst>
                                          <p:attrName>ppt_x</p:attrName>
                                          <p:attrName>ppt_y</p:attrName>
                                        </p:attrNameLst>
                                      </p:cBhvr>
                                      <p:rCtr x="49141" y="588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7000"/>
            <a:lum/>
          </a:blip>
          <a:srcRect/>
          <a:stretch>
            <a:fillRect t="-9000" b="-9000"/>
          </a:stretch>
        </a:blipFill>
        <a:effectLst/>
      </p:bgPr>
    </p:bg>
    <p:spTree>
      <p:nvGrpSpPr>
        <p:cNvPr id="1" name=""/>
        <p:cNvGrpSpPr/>
        <p:nvPr/>
      </p:nvGrpSpPr>
      <p:grpSpPr>
        <a:xfrm>
          <a:off x="0" y="0"/>
          <a:ext cx="0" cy="0"/>
          <a:chOff x="0" y="0"/>
          <a:chExt cx="0" cy="0"/>
        </a:xfrm>
      </p:grpSpPr>
      <p:pic>
        <p:nvPicPr>
          <p:cNvPr id="1028" name="Picture 15"/>
          <p:cNvPicPr>
            <a:picLocks noChangeAspect="1" noChangeArrowheads="1"/>
          </p:cNvPicPr>
          <p:nvPr/>
        </p:nvPicPr>
        <p:blipFill>
          <a:blip r:embed="rId4">
            <a:extLst>
              <a:ext uri="{28A0092B-C50C-407E-A947-70E740481C1C}">
                <a14:useLocalDpi xmlns:a14="http://schemas.microsoft.com/office/drawing/2010/main" val="0"/>
              </a:ext>
            </a:extLst>
          </a:blip>
          <a:srcRect l="3317" t="5550" r="2956" b="4277"/>
          <a:stretch>
            <a:fillRect/>
          </a:stretch>
        </p:blipFill>
        <p:spPr bwMode="auto">
          <a:xfrm>
            <a:off x="6579995" y="1934340"/>
            <a:ext cx="4977267" cy="502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14"/>
          <p:cNvPicPr>
            <a:picLocks noChangeAspect="1" noChangeArrowheads="1"/>
          </p:cNvPicPr>
          <p:nvPr/>
        </p:nvPicPr>
        <p:blipFill>
          <a:blip r:embed="rId5">
            <a:extLst>
              <a:ext uri="{28A0092B-C50C-407E-A947-70E740481C1C}">
                <a14:useLocalDpi xmlns:a14="http://schemas.microsoft.com/office/drawing/2010/main" val="0"/>
              </a:ext>
            </a:extLst>
          </a:blip>
          <a:srcRect l="10655"/>
          <a:stretch>
            <a:fillRect/>
          </a:stretch>
        </p:blipFill>
        <p:spPr bwMode="auto">
          <a:xfrm>
            <a:off x="400224" y="1099347"/>
            <a:ext cx="5167199" cy="578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al 8"/>
          <p:cNvSpPr/>
          <p:nvPr/>
        </p:nvSpPr>
        <p:spPr>
          <a:xfrm>
            <a:off x="2865596" y="3919670"/>
            <a:ext cx="196770" cy="19677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Ovaal 16"/>
          <p:cNvSpPr/>
          <p:nvPr/>
        </p:nvSpPr>
        <p:spPr>
          <a:xfrm>
            <a:off x="2780345" y="3772252"/>
            <a:ext cx="90613" cy="6285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Ovaal 17"/>
          <p:cNvSpPr/>
          <p:nvPr/>
        </p:nvSpPr>
        <p:spPr>
          <a:xfrm>
            <a:off x="2896695" y="3721464"/>
            <a:ext cx="134571" cy="15378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al 8"/>
          <p:cNvSpPr/>
          <p:nvPr/>
        </p:nvSpPr>
        <p:spPr>
          <a:xfrm>
            <a:off x="2673178" y="3850693"/>
            <a:ext cx="152474" cy="13795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al 8"/>
          <p:cNvSpPr/>
          <p:nvPr/>
        </p:nvSpPr>
        <p:spPr>
          <a:xfrm>
            <a:off x="2849636" y="3622097"/>
            <a:ext cx="119274" cy="9169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al 16"/>
          <p:cNvSpPr/>
          <p:nvPr/>
        </p:nvSpPr>
        <p:spPr>
          <a:xfrm>
            <a:off x="2752971" y="4018055"/>
            <a:ext cx="90613" cy="6285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32177" t="13304" r="35308" b="30584"/>
          <a:stretch/>
        </p:blipFill>
        <p:spPr>
          <a:xfrm rot="2238643">
            <a:off x="-1852288" y="3918486"/>
            <a:ext cx="1385972" cy="1656606"/>
          </a:xfrm>
          <a:prstGeom prst="rect">
            <a:avLst/>
          </a:prstGeom>
          <a:noFill/>
          <a:ln>
            <a:noFill/>
          </a:ln>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3915" y="6365128"/>
            <a:ext cx="2204356" cy="344899"/>
          </a:xfrm>
          <a:prstGeom prst="rect">
            <a:avLst/>
          </a:prstGeom>
        </p:spPr>
      </p:pic>
    </p:spTree>
    <p:extLst>
      <p:ext uri="{BB962C8B-B14F-4D97-AF65-F5344CB8AC3E}">
        <p14:creationId xmlns:p14="http://schemas.microsoft.com/office/powerpoint/2010/main" val="150737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withEffect">
                                  <p:stCondLst>
                                    <p:cond delay="0"/>
                                  </p:stCondLst>
                                  <p:childTnLst>
                                    <p:animMotion origin="layout" path="M 0.01067 -0.1588 L 0.10091 -0.07176 C 0.1194 -0.05208 0.14765 -0.04097 0.17747 -0.04097 C 0.21081 -0.04097 0.23789 -0.05208 0.25664 -0.07176 L 0.34726 -0.1588 " pathEditMode="relative" rAng="0" ptsTypes="AAAAA">
                                      <p:cBhvr>
                                        <p:cTn id="6" dur="3000" fill="hold"/>
                                        <p:tgtEl>
                                          <p:spTgt spid="3"/>
                                        </p:tgtEl>
                                        <p:attrNameLst>
                                          <p:attrName>ppt_x</p:attrName>
                                          <p:attrName>ppt_y</p:attrName>
                                        </p:attrNameLst>
                                      </p:cBhvr>
                                      <p:rCtr x="16823" y="5880"/>
                                    </p:animMotion>
                                  </p:childTnLst>
                                </p:cTn>
                              </p:par>
                            </p:childTnLst>
                          </p:cTn>
                        </p:par>
                        <p:par>
                          <p:cTn id="7" fill="hold">
                            <p:stCondLst>
                              <p:cond delay="3000"/>
                            </p:stCondLst>
                            <p:childTnLst>
                              <p:par>
                                <p:cTn id="8" presetID="37" presetClass="path" presetSubtype="0" accel="50000" decel="50000" fill="hold" nodeType="afterEffect">
                                  <p:stCondLst>
                                    <p:cond delay="0"/>
                                  </p:stCondLst>
                                  <p:childTnLst>
                                    <p:animMotion origin="layout" path="M 0.34726 -0.1588 L 0.48372 -0.12014 C 0.51211 -0.11157 0.55443 -0.10857 0.59844 -0.11389 C 0.6487 -0.12014 0.68854 -0.13357 0.71601 -0.14884 L 0.84857 -0.22107 " pathEditMode="relative" rAng="21360000" ptsTypes="AAAAA">
                                      <p:cBhvr>
                                        <p:cTn id="9" dur="3000" fill="hold"/>
                                        <p:tgtEl>
                                          <p:spTgt spid="3"/>
                                        </p:tgtEl>
                                        <p:attrNameLst>
                                          <p:attrName>ppt_x</p:attrName>
                                          <p:attrName>ppt_y</p:attrName>
                                        </p:attrNameLst>
                                      </p:cBhvr>
                                      <p:rCtr x="25208" y="671"/>
                                    </p:animMotion>
                                  </p:childTnLst>
                                </p:cTn>
                              </p:par>
                              <p:par>
                                <p:cTn id="10" presetID="0" presetClass="path" presetSubtype="0" accel="50000" decel="50000" fill="hold" grpId="0" nodeType="withEffect">
                                  <p:stCondLst>
                                    <p:cond delay="0"/>
                                  </p:stCondLst>
                                  <p:childTnLst>
                                    <p:animMotion origin="layout" path="M 0.00912 -0.05255 L 0.00912 -0.05231 C 0.02071 -0.04444 0.01524 -0.04815 0.0254 -0.04143 C 0.0254 -0.04097 0.0323 -0.03727 0.0323 -0.03681 L 0.05105 -0.03287 C 0.05599 -0.03079 0.05599 -0.03032 0.06172 -0.0287 C 0.06394 -0.02778 0.06628 -0.02662 0.06875 -0.02616 C 0.07683 -0.02523 0.08503 -0.025 0.09323 -0.02407 L 0.10026 -0.01991 C 0.10144 -0.01921 0.10248 -0.01829 0.10365 -0.01736 C 0.1056 -0.01713 0.10756 -0.01574 0.10951 -0.01528 C 0.12592 -0.01134 0.14245 -0.01204 0.15873 -0.01088 C 0.16472 -0.01042 0.17045 -0.00995 0.17631 -0.0088 C 0.17826 -0.00833 0.18021 -0.00718 0.1823 -0.00671 C 0.19428 -0.00463 0.21915 -0.00301 0.22904 -0.00208 C 0.23334 -0.00162 0.23763 -0.00093 0.24193 -3.7037E-7 C 0.24454 0.00046 0.24727 0.00255 0.25 0.00255 C 0.25938 0.00255 0.26888 0.00046 0.27813 -3.7037E-7 C 0.28178 -0.00093 0.28542 -3.7037E-7 0.28881 -0.00208 C 0.28998 -0.00347 0.28959 -0.00833 0.29102 -0.0088 C 0.29792 -0.01134 0.30508 -0.00995 0.31211 -0.01088 C 0.31928 -0.01204 0.33321 -0.01528 0.33321 -0.01505 C 0.33438 -0.0162 0.33555 -0.01713 0.33672 -0.01736 C 0.34701 -0.02315 0.33646 -0.01667 0.34493 -0.02199 C 0.3461 -0.02315 0.34714 -0.02523 0.34844 -0.02616 C 0.3504 -0.02778 0.36368 -0.03079 0.36485 -0.03079 C 0.36719 -0.03102 0.36954 -0.03148 0.37188 -0.03287 C 0.37435 -0.03403 0.37891 -0.03727 0.37891 -0.03681 C 0.38008 -0.03866 0.38112 -0.04074 0.38243 -0.04143 C 0.39597 -0.04931 0.3862 -0.03866 0.39415 -0.04815 C 0.39493 -0.05023 0.39519 -0.05347 0.39636 -0.05463 C 0.39805 -0.05648 0.40026 -0.05648 0.40235 -0.05671 C 0.40573 -0.05764 0.40925 -0.05856 0.41276 -0.05926 C 0.42461 -0.06643 0.40625 -0.05509 0.4211 -0.06343 C 0.42331 -0.06458 0.42566 -0.06643 0.42813 -0.06806 C 0.4293 -0.06829 0.43034 -0.06968 0.43151 -0.07014 C 0.43308 -0.07083 0.43477 -0.0713 0.4362 -0.07245 C 0.43855 -0.07338 0.44089 -0.07593 0.44323 -0.07662 L 0.44909 -0.0787 C 0.45144 -0.07963 0.45378 -0.08009 0.45599 -0.08079 C 0.45769 -0.08171 0.45912 -0.08287 0.46081 -0.08333 C 0.46941 -0.08403 0.478 -0.08449 0.48659 -0.08542 C 0.49076 -0.08588 0.49519 -0.08657 0.49935 -0.08796 C 0.50183 -0.08819 0.50404 -0.08866 0.50638 -0.09005 C 0.50808 -0.09028 0.50938 -0.09167 0.51107 -0.0919 C 0.51263 -0.0919 0.5142 -0.0919 0.51602 -0.0919 " pathEditMode="relative" rAng="0" ptsTypes="AAAAAAAAAAAAAAAAAAAAAAAAAAAAAAAAAAAAAAAAAAAAAA">
                                      <p:cBhvr>
                                        <p:cTn id="11" dur="3000" fill="hold"/>
                                        <p:tgtEl>
                                          <p:spTgt spid="9"/>
                                        </p:tgtEl>
                                        <p:attrNameLst>
                                          <p:attrName>ppt_x</p:attrName>
                                          <p:attrName>ppt_y</p:attrName>
                                        </p:attrNameLst>
                                      </p:cBhvr>
                                      <p:rCtr x="25339" y="787"/>
                                    </p:animMotion>
                                  </p:childTnLst>
                                </p:cTn>
                              </p:par>
                              <p:par>
                                <p:cTn id="12" presetID="0" presetClass="path" presetSubtype="0" accel="50000" decel="50000" fill="hold" grpId="0" nodeType="withEffect">
                                  <p:stCondLst>
                                    <p:cond delay="0"/>
                                  </p:stCondLst>
                                  <p:childTnLst>
                                    <p:animMotion origin="layout" path="M 0 0 L 0 0 C 0.01185 0.00787 0.00625 0.0044 0.01667 0.01065 C 0.01667 0.01065 0.0237 0.01481 0.0237 0.01481 L 0.04284 0.01898 C 0.04792 0.02129 0.04792 0.02153 0.05352 0.02315 C 0.05586 0.02407 0.0582 0.025 0.06068 0.02546 C 0.06901 0.02639 0.07734 0.02685 0.08568 0.02754 L 0.09284 0.03171 C 0.09401 0.03241 0.09518 0.03333 0.09635 0.03379 C 0.09831 0.03449 0.10026 0.03541 0.10234 0.03588 C 0.11888 0.03981 0.13581 0.03935 0.15234 0.04028 C 0.15833 0.04097 0.16419 0.0412 0.17018 0.04236 C 0.17214 0.04259 0.17409 0.04398 0.17617 0.04444 C 0.18841 0.04653 0.21367 0.04791 0.2237 0.04861 C 0.22813 0.0493 0.23255 0.05 0.23685 0.05069 C 0.23958 0.05139 0.24232 0.05301 0.24518 0.05301 C 0.25469 0.05301 0.26419 0.05139 0.2737 0.05069 C 0.27734 0.05 0.28112 0.05092 0.28451 0.04861 C 0.28581 0.04768 0.28542 0.04282 0.28685 0.04236 C 0.29388 0.03981 0.30117 0.0412 0.30833 0.04028 C 0.3155 0.03912 0.32969 0.03588 0.32969 0.03588 C 0.33086 0.03518 0.33203 0.03449 0.33333 0.03379 C 0.34375 0.02847 0.33307 0.03472 0.34167 0.02963 C 0.34284 0.02824 0.34388 0.02616 0.34518 0.02546 C 0.34727 0.02407 0.36081 0.02129 0.36185 0.02106 C 0.36419 0.0206 0.36667 0.02014 0.36901 0.01898 C 0.37148 0.01782 0.37617 0.01481 0.37617 0.01481 C 0.37734 0.01342 0.37839 0.01134 0.37969 0.01065 C 0.39362 0.00301 0.38359 0.01366 0.39167 0.00416 C 0.39245 0.00208 0.39271 -0.00093 0.39401 -0.00209 C 0.3957 -0.00394 0.39792 -0.00371 0.4 -0.00417 C 0.40352 -0.00509 0.40703 -0.00579 0.41068 -0.00648 C 0.42266 -0.01343 0.40404 -0.00255 0.41901 -0.01065 C 0.42135 -0.01181 0.4237 -0.01343 0.42617 -0.01482 C 0.42734 -0.01551 0.42852 -0.01644 0.42969 -0.0169 C 0.43125 -0.01759 0.43294 -0.01829 0.43451 -0.01921 C 0.43685 -0.02037 0.43919 -0.02246 0.44167 -0.02338 L 0.44753 -0.02546 C 0.45 -0.02616 0.45234 -0.02662 0.45469 -0.02755 C 0.45638 -0.02824 0.45781 -0.0294 0.45951 -0.02963 C 0.46823 -0.03079 0.47695 -0.03102 0.48568 -0.03171 C 0.48997 -0.03241 0.4944 -0.0331 0.4987 -0.03403 C 0.50117 -0.03449 0.50352 -0.03519 0.50586 -0.03611 C 0.50755 -0.03658 0.50898 -0.03773 0.51068 -0.0382 C 0.51224 -0.03843 0.5138 -0.0382 0.5155 -0.0382 " pathEditMode="relative" ptsTypes="AAAAAAAAAAAAAAAAAAAAAAAAAAAAAAAAAAAAAAAAAAAAAA">
                                      <p:cBhvr>
                                        <p:cTn id="13" dur="3000" fill="hold"/>
                                        <p:tgtEl>
                                          <p:spTgt spid="17"/>
                                        </p:tgtEl>
                                        <p:attrNameLst>
                                          <p:attrName>ppt_x</p:attrName>
                                          <p:attrName>ppt_y</p:attrName>
                                        </p:attrNameLst>
                                      </p:cBhvr>
                                    </p:animMotion>
                                  </p:childTnLst>
                                </p:cTn>
                              </p:par>
                              <p:par>
                                <p:cTn id="14" presetID="0" presetClass="path" presetSubtype="0" accel="50000" decel="50000" fill="hold" grpId="0" nodeType="withEffect">
                                  <p:stCondLst>
                                    <p:cond delay="0"/>
                                  </p:stCondLst>
                                  <p:childTnLst>
                                    <p:animMotion origin="layout" path="M 0 0 L 0 0 C 0.01185 0.00787 0.00625 0.0044 0.01667 0.01065 C 0.01667 0.01065 0.0237 0.01481 0.0237 0.01481 L 0.04284 0.01898 C 0.04792 0.02129 0.04792 0.02153 0.05352 0.02315 C 0.05586 0.02407 0.0582 0.025 0.06068 0.02546 C 0.06901 0.02639 0.07734 0.02685 0.08568 0.02754 L 0.09284 0.03171 C 0.09401 0.03241 0.09518 0.03333 0.09635 0.03379 C 0.09831 0.03449 0.10026 0.03541 0.10234 0.03588 C 0.11888 0.03981 0.13581 0.03935 0.15234 0.04028 C 0.15833 0.04097 0.16419 0.0412 0.17018 0.04236 C 0.17214 0.04259 0.17409 0.04398 0.17617 0.04444 C 0.18841 0.04653 0.21367 0.04791 0.2237 0.04861 C 0.22813 0.0493 0.23255 0.05 0.23685 0.05069 C 0.23958 0.05139 0.24232 0.05301 0.24518 0.05301 C 0.25469 0.05301 0.26419 0.05139 0.2737 0.05069 C 0.27734 0.05 0.28112 0.05092 0.28451 0.04861 C 0.28581 0.04768 0.28542 0.04282 0.28685 0.04236 C 0.29388 0.03981 0.30117 0.0412 0.30833 0.04028 C 0.3155 0.03912 0.32969 0.03588 0.32969 0.03588 C 0.33086 0.03518 0.33203 0.03449 0.33333 0.03379 C 0.34375 0.02847 0.33307 0.03472 0.34167 0.02963 C 0.34284 0.02824 0.34388 0.02616 0.34518 0.02546 C 0.34727 0.02407 0.36081 0.02129 0.36185 0.02106 C 0.36419 0.0206 0.36667 0.02014 0.36901 0.01898 C 0.37148 0.01782 0.37617 0.01481 0.37617 0.01481 C 0.37734 0.01342 0.37839 0.01134 0.37969 0.01065 C 0.39362 0.00301 0.38359 0.01366 0.39167 0.00416 C 0.39245 0.00208 0.39271 -0.00093 0.39401 -0.00209 C 0.3957 -0.00394 0.39792 -0.00371 0.4 -0.00417 C 0.40352 -0.00509 0.40703 -0.00579 0.41068 -0.00648 C 0.42266 -0.01343 0.40404 -0.00255 0.41901 -0.01065 C 0.42135 -0.01181 0.4237 -0.01343 0.42617 -0.01482 C 0.42734 -0.01551 0.42852 -0.01644 0.42969 -0.0169 C 0.43125 -0.01759 0.43294 -0.01829 0.43451 -0.01921 C 0.43685 -0.02037 0.43919 -0.02246 0.44167 -0.02338 L 0.44753 -0.02546 C 0.45 -0.02616 0.45234 -0.02662 0.45469 -0.02755 C 0.45638 -0.02824 0.45781 -0.0294 0.45951 -0.02963 C 0.46823 -0.03079 0.47695 -0.03102 0.48568 -0.03171 C 0.48997 -0.03241 0.4944 -0.0331 0.4987 -0.03403 C 0.50117 -0.03449 0.50352 -0.03519 0.50586 -0.03611 C 0.50755 -0.03658 0.50898 -0.03773 0.51068 -0.0382 C 0.51224 -0.03843 0.5138 -0.0382 0.5155 -0.0382 " pathEditMode="relative" ptsTypes="AAAAAAAAAAAAAAAAAAAAAAAAAAAAAAAAAAAAAAAAAAAAAA">
                                      <p:cBhvr>
                                        <p:cTn id="15" dur="3000" fill="hold"/>
                                        <p:tgtEl>
                                          <p:spTgt spid="18"/>
                                        </p:tgtEl>
                                        <p:attrNameLst>
                                          <p:attrName>ppt_x</p:attrName>
                                          <p:attrName>ppt_y</p:attrName>
                                        </p:attrNameLst>
                                      </p:cBhvr>
                                    </p:animMotion>
                                  </p:childTnLst>
                                </p:cTn>
                              </p:par>
                              <p:par>
                                <p:cTn id="16" presetID="0" presetClass="path" presetSubtype="0" accel="50000" decel="50000" fill="hold" grpId="0" nodeType="withEffect">
                                  <p:stCondLst>
                                    <p:cond delay="0"/>
                                  </p:stCondLst>
                                  <p:childTnLst>
                                    <p:animMotion origin="layout" path="M -3.54167E-6 -3.33333E-6 L -3.54167E-6 0.00023 C 0.01185 0.00579 0.00625 0.00324 0.01667 0.00787 C 0.01667 0.00811 0.0237 0.01088 0.0237 0.01111 L 0.04297 0.01412 C 0.04805 0.01574 0.04805 0.01598 0.05365 0.01713 C 0.05612 0.01783 0.05847 0.01852 0.06094 0.01875 C 0.06927 0.01945 0.07761 0.01991 0.08607 0.02037 L 0.09323 0.02338 C 0.0944 0.02385 0.09558 0.02454 0.09675 0.025 C 0.0987 0.02547 0.10065 0.02616 0.10274 0.02639 C 0.1194 0.0294 0.13646 0.02894 0.153 0.02963 C 0.15899 0.0301 0.16498 0.03033 0.17097 0.03125 C 0.17292 0.03125 0.17487 0.03241 0.17696 0.03264 C 0.1892 0.03426 0.21459 0.03519 0.22474 0.03588 C 0.22917 0.03635 0.2336 0.03681 0.23789 0.03727 C 0.24063 0.03773 0.24336 0.03912 0.24636 0.03912 C 0.25586 0.03912 0.26537 0.03773 0.275 0.03727 C 0.27865 0.03681 0.28243 0.0375 0.28581 0.03588 C 0.28711 0.03519 0.28672 0.03148 0.28815 0.03125 C 0.29519 0.0294 0.30261 0.03033 0.30977 0.02963 C 0.31693 0.02871 0.33125 0.02639 0.33125 0.02662 C 0.33243 0.02593 0.3336 0.02547 0.3349 0.025 C 0.34532 0.02107 0.33464 0.0257 0.34323 0.02176 C 0.3444 0.02084 0.34545 0.01922 0.34675 0.01875 C 0.34883 0.01783 0.3625 0.01574 0.36355 0.01551 C 0.36589 0.01528 0.36836 0.01482 0.37071 0.01412 C 0.37318 0.0132 0.37787 0.01088 0.37787 0.01111 C 0.37904 0.00996 0.38008 0.00834 0.38138 0.00787 C 0.39545 0.00232 0.38542 0.01019 0.39349 0.00324 C 0.39427 0.00162 0.39453 -0.00069 0.39584 -0.00139 C 0.39753 -0.00277 0.39974 -0.00254 0.40183 -0.00301 C 0.40534 -0.0037 0.40899 -0.00416 0.41263 -0.00463 C 0.42461 -0.00972 0.40586 -0.00185 0.42097 -0.00764 C 0.42331 -0.00856 0.42565 -0.00972 0.42813 -0.01088 C 0.4293 -0.01134 0.43047 -0.01203 0.43164 -0.01227 C 0.43321 -0.01273 0.4349 -0.01342 0.43659 -0.01412 C 0.43894 -0.01481 0.44128 -0.01643 0.44375 -0.01713 L 0.44961 -0.01852 C 0.45209 -0.01921 0.45443 -0.01944 0.45677 -0.02014 C 0.45847 -0.0206 0.4599 -0.02152 0.46159 -0.02176 C 0.47045 -0.02245 0.47917 -0.02268 0.48789 -0.02314 C 0.49232 -0.02361 0.49675 -0.0243 0.50105 -0.025 C 0.50352 -0.02523 0.50586 -0.02569 0.50821 -0.02639 C 0.5099 -0.02685 0.51133 -0.02754 0.51302 -0.02801 C 0.51459 -0.02801 0.51615 -0.02801 0.51797 -0.02801 " pathEditMode="relative" rAng="0" ptsTypes="AAAAAAAAAAAAAAAAAAAAAAAAAAAAAAAAAAAAAAAAAAAAAA">
                                      <p:cBhvr>
                                        <p:cTn id="17" dur="3000" fill="hold"/>
                                        <p:tgtEl>
                                          <p:spTgt spid="23"/>
                                        </p:tgtEl>
                                        <p:attrNameLst>
                                          <p:attrName>ppt_x</p:attrName>
                                          <p:attrName>ppt_y</p:attrName>
                                        </p:attrNameLst>
                                      </p:cBhvr>
                                      <p:rCtr x="25898" y="556"/>
                                    </p:animMotion>
                                  </p:childTnLst>
                                </p:cTn>
                              </p:par>
                              <p:par>
                                <p:cTn id="18" presetID="0" presetClass="path" presetSubtype="0" accel="50000" decel="50000" fill="hold" grpId="0" nodeType="withEffect">
                                  <p:stCondLst>
                                    <p:cond delay="0"/>
                                  </p:stCondLst>
                                  <p:childTnLst>
                                    <p:animMotion origin="layout" path="M 0 0 L 0 0 C 0.01185 0.00787 0.00625 0.0044 0.01667 0.01065 C 0.01667 0.01065 0.0237 0.01481 0.0237 0.01481 L 0.04284 0.01898 C 0.04792 0.02129 0.04792 0.02153 0.05352 0.02315 C 0.05586 0.02407 0.0582 0.025 0.06068 0.02546 C 0.06901 0.02639 0.07734 0.02685 0.08568 0.02754 L 0.09284 0.03171 C 0.09401 0.03241 0.09518 0.03333 0.09635 0.03379 C 0.09831 0.03449 0.10026 0.03541 0.10234 0.03588 C 0.11888 0.03981 0.13581 0.03935 0.15234 0.04028 C 0.15833 0.04097 0.16419 0.0412 0.17018 0.04236 C 0.17214 0.04259 0.17409 0.04398 0.17617 0.04444 C 0.18841 0.04653 0.21367 0.04791 0.2237 0.04861 C 0.22813 0.0493 0.23255 0.05 0.23685 0.05069 C 0.23958 0.05139 0.24232 0.05301 0.24518 0.05301 C 0.25469 0.05301 0.26419 0.05139 0.2737 0.05069 C 0.27734 0.05 0.28112 0.05092 0.28451 0.04861 C 0.28581 0.04768 0.28542 0.04282 0.28685 0.04236 C 0.29388 0.03981 0.30117 0.0412 0.30833 0.04028 C 0.3155 0.03912 0.32969 0.03588 0.32969 0.03588 C 0.33086 0.03518 0.33203 0.03449 0.33333 0.03379 C 0.34375 0.02847 0.33307 0.03472 0.34167 0.02963 C 0.34284 0.02824 0.34388 0.02616 0.34518 0.02546 C 0.34727 0.02407 0.36081 0.02129 0.36185 0.02106 C 0.36419 0.0206 0.36667 0.02014 0.36901 0.01898 C 0.37148 0.01782 0.37617 0.01481 0.37617 0.01481 C 0.37734 0.01342 0.37839 0.01134 0.37969 0.01065 C 0.39362 0.00301 0.38359 0.01366 0.39167 0.00416 C 0.39245 0.00208 0.39271 -0.00093 0.39401 -0.00209 C 0.3957 -0.00394 0.39792 -0.00371 0.4 -0.00417 C 0.40352 -0.00509 0.40703 -0.00579 0.41068 -0.00648 C 0.42266 -0.01343 0.40404 -0.00255 0.41901 -0.01065 C 0.42135 -0.01181 0.4237 -0.01343 0.42617 -0.01482 C 0.42734 -0.01551 0.42852 -0.01644 0.42969 -0.0169 C 0.43125 -0.01759 0.43294 -0.01829 0.43451 -0.01921 C 0.43685 -0.02037 0.43919 -0.02246 0.44167 -0.02338 L 0.44753 -0.02546 C 0.45 -0.02616 0.45234 -0.02662 0.45469 -0.02755 C 0.45638 -0.02824 0.45781 -0.0294 0.45951 -0.02963 C 0.46823 -0.03079 0.47695 -0.03102 0.48568 -0.03171 C 0.48997 -0.03241 0.4944 -0.0331 0.4987 -0.03403 C 0.50117 -0.03449 0.50352 -0.03519 0.50586 -0.03611 C 0.50755 -0.03658 0.50898 -0.03773 0.51068 -0.0382 C 0.51224 -0.03843 0.5138 -0.0382 0.5155 -0.0382 " pathEditMode="relative" ptsTypes="AAAAAAAAAAAAAAAAAAAAAAAAAAAAAAAAAAAAAAAAAAAAAA">
                                      <p:cBhvr>
                                        <p:cTn id="19" dur="3000" fill="hold"/>
                                        <p:tgtEl>
                                          <p:spTgt spid="24"/>
                                        </p:tgtEl>
                                        <p:attrNameLst>
                                          <p:attrName>ppt_x</p:attrName>
                                          <p:attrName>ppt_y</p:attrName>
                                        </p:attrNameLst>
                                      </p:cBhvr>
                                    </p:animMotion>
                                  </p:childTnLst>
                                </p:cTn>
                              </p:par>
                              <p:par>
                                <p:cTn id="20" presetID="0" presetClass="path" presetSubtype="0" accel="50000" decel="50000" fill="hold" grpId="0" nodeType="withEffect">
                                  <p:stCondLst>
                                    <p:cond delay="0"/>
                                  </p:stCondLst>
                                  <p:childTnLst>
                                    <p:animMotion origin="layout" path="M 0 0 L 0 0 C 0.01185 0.00787 0.00625 0.0044 0.01667 0.01065 C 0.01667 0.01065 0.0237 0.01481 0.0237 0.01481 L 0.04284 0.01898 C 0.04792 0.02129 0.04792 0.02153 0.05352 0.02315 C 0.05586 0.02407 0.0582 0.025 0.06068 0.02546 C 0.06901 0.02639 0.07734 0.02685 0.08568 0.02754 L 0.09284 0.03171 C 0.09401 0.03241 0.09518 0.03333 0.09635 0.03379 C 0.09831 0.03449 0.10026 0.03541 0.10234 0.03588 C 0.11888 0.03981 0.13581 0.03935 0.15234 0.04028 C 0.15833 0.04097 0.16419 0.0412 0.17018 0.04236 C 0.17214 0.04259 0.17409 0.04398 0.17617 0.04444 C 0.18841 0.04653 0.21367 0.04791 0.2237 0.04861 C 0.22813 0.0493 0.23255 0.05 0.23685 0.05069 C 0.23958 0.05139 0.24232 0.05301 0.24518 0.05301 C 0.25469 0.05301 0.26419 0.05139 0.2737 0.05069 C 0.27734 0.05 0.28112 0.05092 0.28451 0.04861 C 0.28581 0.04768 0.28542 0.04282 0.28685 0.04236 C 0.29388 0.03981 0.30117 0.0412 0.30833 0.04028 C 0.3155 0.03912 0.32969 0.03588 0.32969 0.03588 C 0.33086 0.03518 0.33203 0.03449 0.33333 0.03379 C 0.34375 0.02847 0.33307 0.03472 0.34167 0.02963 C 0.34284 0.02824 0.34388 0.02616 0.34518 0.02546 C 0.34727 0.02407 0.36081 0.02129 0.36185 0.02106 C 0.36419 0.0206 0.36667 0.02014 0.36901 0.01898 C 0.37148 0.01782 0.37617 0.01481 0.37617 0.01481 C 0.37734 0.01342 0.37839 0.01134 0.37969 0.01065 C 0.39362 0.00301 0.38359 0.01366 0.39167 0.00416 C 0.39245 0.00208 0.39271 -0.00093 0.39401 -0.00209 C 0.3957 -0.00394 0.39792 -0.00371 0.4 -0.00417 C 0.40352 -0.00509 0.40703 -0.00579 0.41068 -0.00648 C 0.42266 -0.01343 0.40404 -0.00255 0.41901 -0.01065 C 0.42135 -0.01181 0.4237 -0.01343 0.42617 -0.01482 C 0.42734 -0.01551 0.42852 -0.01644 0.42969 -0.0169 C 0.43125 -0.01759 0.43294 -0.01829 0.43451 -0.01921 C 0.43685 -0.02037 0.43919 -0.02246 0.44167 -0.02338 L 0.44753 -0.02546 C 0.45 -0.02616 0.45234 -0.02662 0.45469 -0.02755 C 0.45638 -0.02824 0.45781 -0.0294 0.45951 -0.02963 C 0.46823 -0.03079 0.47695 -0.03102 0.48568 -0.03171 C 0.48997 -0.03241 0.4944 -0.0331 0.4987 -0.03403 C 0.50117 -0.03449 0.50352 -0.03519 0.50586 -0.03611 C 0.50755 -0.03658 0.50898 -0.03773 0.51068 -0.0382 C 0.51224 -0.03843 0.5138 -0.0382 0.5155 -0.0382 " pathEditMode="relative" ptsTypes="AAAAAAAAAAAAAAAAAAAAAAAAAAAAAAAAAAAAAAAAAAAAAA">
                                      <p:cBhvr>
                                        <p:cTn id="21" dur="3000" fill="hold"/>
                                        <p:tgtEl>
                                          <p:spTgt spid="25"/>
                                        </p:tgtEl>
                                        <p:attrNameLst>
                                          <p:attrName>ppt_x</p:attrName>
                                          <p:attrName>ppt_y</p:attrName>
                                        </p:attrNameLst>
                                      </p:cBhvr>
                                    </p:animMotion>
                                  </p:childTnLst>
                                </p:cTn>
                              </p:par>
                            </p:childTnLst>
                          </p:cTn>
                        </p:par>
                        <p:par>
                          <p:cTn id="22" fill="hold">
                            <p:stCondLst>
                              <p:cond delay="6000"/>
                            </p:stCondLst>
                            <p:childTnLst>
                              <p:par>
                                <p:cTn id="23" presetID="37" presetClass="path" presetSubtype="0" accel="50000" decel="50000" fill="hold" nodeType="afterEffect">
                                  <p:stCondLst>
                                    <p:cond delay="0"/>
                                  </p:stCondLst>
                                  <p:childTnLst>
                                    <p:animMotion origin="layout" path="M 0.84856 -0.22107 L 0.93685 -0.19769 C 0.95547 -0.19213 0.98242 -0.19329 1.01041 -0.20023 C 1.04218 -0.20811 1.06731 -0.21991 1.08398 -0.23449 L 1.16588 -0.30023 " pathEditMode="relative" rAng="21120000" ptsTypes="AAAAA">
                                      <p:cBhvr>
                                        <p:cTn id="24" dur="3000" fill="hold"/>
                                        <p:tgtEl>
                                          <p:spTgt spid="3"/>
                                        </p:tgtEl>
                                        <p:attrNameLst>
                                          <p:attrName>ppt_x</p:attrName>
                                          <p:attrName>ppt_y</p:attrName>
                                        </p:attrNameLst>
                                      </p:cBhvr>
                                      <p:rCtr x="16094"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8" grpId="0" animBg="1"/>
      <p:bldP spid="23" grpId="0" animBg="1"/>
      <p:bldP spid="24"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2000"/>
            <a:lum/>
          </a:blip>
          <a:srcRect/>
          <a:stretch>
            <a:fillRect l="-2000" t="-73000" r="-2000" b="-73000"/>
          </a:stretch>
        </a:blipFill>
        <a:effectLst/>
      </p:bgPr>
    </p:bg>
    <p:spTree>
      <p:nvGrpSpPr>
        <p:cNvPr id="1" name=""/>
        <p:cNvGrpSpPr/>
        <p:nvPr/>
      </p:nvGrpSpPr>
      <p:grpSpPr>
        <a:xfrm>
          <a:off x="0" y="0"/>
          <a:ext cx="0" cy="0"/>
          <a:chOff x="0" y="0"/>
          <a:chExt cx="0" cy="0"/>
        </a:xfrm>
      </p:grpSpPr>
      <p:sp>
        <p:nvSpPr>
          <p:cNvPr id="11" name="Zeshoek 6">
            <a:hlinkClick r:id="rId4" action="ppaction://hlinksldjump"/>
          </p:cNvPr>
          <p:cNvSpPr/>
          <p:nvPr/>
        </p:nvSpPr>
        <p:spPr>
          <a:xfrm>
            <a:off x="4858389"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WAT DOEN BIJEN?</a:t>
            </a:r>
          </a:p>
        </p:txBody>
      </p:sp>
      <p:sp>
        <p:nvSpPr>
          <p:cNvPr id="14" name="Zeshoek 7">
            <a:hlinkClick r:id="rId5" action="ppaction://hlinksldjump"/>
          </p:cNvPr>
          <p:cNvSpPr/>
          <p:nvPr/>
        </p:nvSpPr>
        <p:spPr>
          <a:xfrm>
            <a:off x="7309137"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GEVAREN VOOR DE BIJ</a:t>
            </a:r>
          </a:p>
        </p:txBody>
      </p:sp>
      <p:sp>
        <p:nvSpPr>
          <p:cNvPr id="15" name="Zeshoek 8">
            <a:hlinkClick r:id="rId6" action="ppaction://hlinksldjump"/>
          </p:cNvPr>
          <p:cNvSpPr/>
          <p:nvPr/>
        </p:nvSpPr>
        <p:spPr>
          <a:xfrm>
            <a:off x="9759885"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HELP DE BIJEN</a:t>
            </a: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16964" r="20276"/>
          <a:stretch/>
        </p:blipFill>
        <p:spPr>
          <a:xfrm>
            <a:off x="450556" y="1130723"/>
            <a:ext cx="5740693" cy="4573519"/>
          </a:xfrm>
          <a:prstGeom prst="rect">
            <a:avLst/>
          </a:prstGeom>
          <a:ln w="57150">
            <a:solidFill>
              <a:schemeClr val="bg1"/>
            </a:solidFill>
          </a:ln>
          <a:effectLst>
            <a:outerShdw blurRad="50800" dist="38100" dir="2700000" algn="tl" rotWithShape="0">
              <a:prstClr val="black">
                <a:alpha val="40000"/>
              </a:prstClr>
            </a:outerShdw>
          </a:effectLst>
        </p:spPr>
      </p:pic>
      <p:sp>
        <p:nvSpPr>
          <p:cNvPr id="7" name="TextBox 6"/>
          <p:cNvSpPr txBox="1"/>
          <p:nvPr/>
        </p:nvSpPr>
        <p:spPr>
          <a:xfrm>
            <a:off x="6671733" y="1989357"/>
            <a:ext cx="5259763" cy="3416320"/>
          </a:xfrm>
          <a:prstGeom prst="rect">
            <a:avLst/>
          </a:prstGeom>
          <a:noFill/>
        </p:spPr>
        <p:txBody>
          <a:bodyPr wrap="square" rtlCol="0">
            <a:spAutoFit/>
          </a:bodyPr>
          <a:lstStyle/>
          <a:p>
            <a:r>
              <a:rPr lang="nl-NL" sz="2400" dirty="0" smtClean="0">
                <a:latin typeface="Kristen ITC" panose="03050502040202030202" pitchFamily="66" charset="0"/>
              </a:rPr>
              <a:t>De bij eet nectar uit de bloem. Terwijl hij dit doet, kleeft er </a:t>
            </a:r>
            <a:r>
              <a:rPr lang="nl-NL" sz="2400" dirty="0">
                <a:latin typeface="Kristen ITC" panose="03050502040202030202" pitchFamily="66" charset="0"/>
              </a:rPr>
              <a:t>stuifmeel aan de </a:t>
            </a:r>
            <a:r>
              <a:rPr lang="nl-NL" sz="2400" dirty="0" smtClean="0">
                <a:latin typeface="Kristen ITC" panose="03050502040202030202" pitchFamily="66" charset="0"/>
              </a:rPr>
              <a:t>bij. Dat zie je op de foto.</a:t>
            </a:r>
          </a:p>
          <a:p>
            <a:endParaRPr lang="nl-NL" sz="2400" dirty="0">
              <a:latin typeface="Kristen ITC" panose="03050502040202030202" pitchFamily="66" charset="0"/>
            </a:endParaRPr>
          </a:p>
          <a:p>
            <a:r>
              <a:rPr lang="nl-NL" sz="2400" dirty="0" smtClean="0">
                <a:latin typeface="Kristen ITC" panose="03050502040202030202" pitchFamily="66" charset="0"/>
              </a:rPr>
              <a:t>Op de volgende bloem valt het stuifmeel van de bij af. De bloem wordt dan bevrucht door het stuifmeel. Dit heet bestuiving</a:t>
            </a:r>
            <a:r>
              <a:rPr lang="nl-NL" sz="2400" dirty="0">
                <a:latin typeface="Kristen ITC" panose="03050502040202030202" pitchFamily="66" charset="0"/>
              </a:rPr>
              <a:t>. </a:t>
            </a:r>
            <a:endParaRPr lang="nl-NL" b="1" dirty="0"/>
          </a:p>
        </p:txBody>
      </p:sp>
      <p:sp>
        <p:nvSpPr>
          <p:cNvPr id="8" name="Content Placeholder 2"/>
          <p:cNvSpPr>
            <a:spLocks noGrp="1"/>
          </p:cNvSpPr>
          <p:nvPr>
            <p:ph idx="1"/>
          </p:nvPr>
        </p:nvSpPr>
        <p:spPr>
          <a:xfrm rot="423507">
            <a:off x="2466371" y="389224"/>
            <a:ext cx="2942232" cy="415703"/>
          </a:xfrm>
        </p:spPr>
        <p:txBody>
          <a:bodyPr>
            <a:noAutofit/>
          </a:bodyPr>
          <a:lstStyle/>
          <a:p>
            <a:pPr marL="0" indent="0" algn="ctr">
              <a:spcBef>
                <a:spcPts val="0"/>
              </a:spcBef>
              <a:buNone/>
            </a:pPr>
            <a:r>
              <a:rPr lang="nl-NL" sz="2400" dirty="0" smtClean="0">
                <a:latin typeface="Kristen ITC" panose="03050502040202030202" pitchFamily="66" charset="0"/>
                <a:ea typeface="Microsoft Yi Baiti" panose="03000500000000000000" pitchFamily="66" charset="0"/>
              </a:rPr>
              <a:t>Wat zie je hier? </a:t>
            </a:r>
          </a:p>
        </p:txBody>
      </p:sp>
      <p:sp>
        <p:nvSpPr>
          <p:cNvPr id="9" name="Arc 8"/>
          <p:cNvSpPr/>
          <p:nvPr/>
        </p:nvSpPr>
        <p:spPr>
          <a:xfrm rot="4083295" flipH="1">
            <a:off x="2046598" y="251910"/>
            <a:ext cx="810760" cy="1067006"/>
          </a:xfrm>
          <a:prstGeom prst="arc">
            <a:avLst>
              <a:gd name="adj1" fmla="val 20138905"/>
              <a:gd name="adj2" fmla="val 4409477"/>
            </a:avLst>
          </a:prstGeom>
          <a:noFill/>
          <a:ln w="19050">
            <a:solidFill>
              <a:schemeClr val="tx1"/>
            </a:solidFill>
            <a:headEnd type="none" w="med" len="med"/>
            <a:tailEnd type="arrow" w="med" len="med"/>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txBody>
          <a:bodyPr rtlCol="0" anchor="ctr"/>
          <a:lstStyle/>
          <a:p>
            <a:pPr algn="ctr"/>
            <a:endParaRPr lang="nl-NL" dirty="0"/>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3915" y="6365128"/>
            <a:ext cx="2204356" cy="344899"/>
          </a:xfrm>
          <a:prstGeom prst="rect">
            <a:avLst/>
          </a:prstGeom>
        </p:spPr>
      </p:pic>
    </p:spTree>
    <p:extLst>
      <p:ext uri="{BB962C8B-B14F-4D97-AF65-F5344CB8AC3E}">
        <p14:creationId xmlns:p14="http://schemas.microsoft.com/office/powerpoint/2010/main" val="256107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2000"/>
            <a:lum/>
          </a:blip>
          <a:srcRect/>
          <a:stretch>
            <a:fillRect l="-2000" t="-73000" r="-2000" b="-73000"/>
          </a:stretch>
        </a:blipFill>
        <a:effectLst/>
      </p:bgPr>
    </p:bg>
    <p:spTree>
      <p:nvGrpSpPr>
        <p:cNvPr id="1" name=""/>
        <p:cNvGrpSpPr/>
        <p:nvPr/>
      </p:nvGrpSpPr>
      <p:grpSpPr>
        <a:xfrm>
          <a:off x="0" y="0"/>
          <a:ext cx="0" cy="0"/>
          <a:chOff x="0" y="0"/>
          <a:chExt cx="0" cy="0"/>
        </a:xfrm>
      </p:grpSpPr>
      <p:sp>
        <p:nvSpPr>
          <p:cNvPr id="13" name="TextBox 12"/>
          <p:cNvSpPr txBox="1"/>
          <p:nvPr/>
        </p:nvSpPr>
        <p:spPr>
          <a:xfrm>
            <a:off x="4063810" y="2062763"/>
            <a:ext cx="6490654" cy="3046988"/>
          </a:xfrm>
          <a:prstGeom prst="rect">
            <a:avLst/>
          </a:prstGeom>
          <a:noFill/>
        </p:spPr>
        <p:txBody>
          <a:bodyPr wrap="square" rtlCol="0">
            <a:spAutoFit/>
          </a:bodyPr>
          <a:lstStyle/>
          <a:p>
            <a:r>
              <a:rPr lang="nl-NL" sz="2400" dirty="0">
                <a:latin typeface="Kristen ITC" panose="03050502040202030202" pitchFamily="66" charset="0"/>
              </a:rPr>
              <a:t>Bestuiving is </a:t>
            </a:r>
            <a:r>
              <a:rPr lang="nl-NL" sz="2400" dirty="0" smtClean="0">
                <a:latin typeface="Kristen ITC" panose="03050502040202030202" pitchFamily="66" charset="0"/>
              </a:rPr>
              <a:t>erg belangrijk. Door bestuiving kan er een </a:t>
            </a:r>
            <a:r>
              <a:rPr lang="nl-NL" sz="2400" dirty="0">
                <a:latin typeface="Kristen ITC" panose="03050502040202030202" pitchFamily="66" charset="0"/>
              </a:rPr>
              <a:t>vrucht (zoals een aardbei) </a:t>
            </a:r>
            <a:r>
              <a:rPr lang="nl-NL" sz="2400" dirty="0" smtClean="0">
                <a:latin typeface="Kristen ITC" panose="03050502040202030202" pitchFamily="66" charset="0"/>
              </a:rPr>
              <a:t>uit een bloem komen.</a:t>
            </a:r>
            <a:endParaRPr lang="nl-NL" sz="2400" dirty="0">
              <a:latin typeface="Kristen ITC" panose="03050502040202030202" pitchFamily="66" charset="0"/>
            </a:endParaRPr>
          </a:p>
          <a:p>
            <a:endParaRPr lang="en-US" sz="2400" dirty="0">
              <a:latin typeface="Kristen ITC" panose="03050502040202030202" pitchFamily="66" charset="0"/>
            </a:endParaRPr>
          </a:p>
          <a:p>
            <a:r>
              <a:rPr lang="nl-NL" sz="2400" dirty="0">
                <a:latin typeface="Kristen ITC" panose="03050502040202030202" pitchFamily="66" charset="0"/>
              </a:rPr>
              <a:t>Niet alleen </a:t>
            </a:r>
            <a:r>
              <a:rPr lang="nl-NL" sz="2400" dirty="0" smtClean="0">
                <a:latin typeface="Kristen ITC" panose="03050502040202030202" pitchFamily="66" charset="0"/>
              </a:rPr>
              <a:t>bijen </a:t>
            </a:r>
            <a:r>
              <a:rPr lang="nl-NL" sz="2400" dirty="0">
                <a:latin typeface="Kristen ITC" panose="03050502040202030202" pitchFamily="66" charset="0"/>
              </a:rPr>
              <a:t>bestuiven </a:t>
            </a:r>
            <a:r>
              <a:rPr lang="nl-NL" sz="2400" dirty="0" smtClean="0">
                <a:latin typeface="Kristen ITC" panose="03050502040202030202" pitchFamily="66" charset="0"/>
              </a:rPr>
              <a:t>bloemen. Andere insecten </a:t>
            </a:r>
            <a:r>
              <a:rPr lang="nl-NL" sz="2400" dirty="0">
                <a:latin typeface="Kristen ITC" panose="03050502040202030202" pitchFamily="66" charset="0"/>
              </a:rPr>
              <a:t>zoals vliegen en vlinders bestuiven ook bloemen. En dieren zoals vogels en vleermuizen helpen mee. </a:t>
            </a:r>
            <a:endParaRPr lang="nl-NL" b="1" dirty="0"/>
          </a:p>
        </p:txBody>
      </p:sp>
      <p:sp>
        <p:nvSpPr>
          <p:cNvPr id="11" name="Zeshoek 6">
            <a:hlinkClick r:id="rId4" action="ppaction://hlinksldjump"/>
          </p:cNvPr>
          <p:cNvSpPr/>
          <p:nvPr/>
        </p:nvSpPr>
        <p:spPr>
          <a:xfrm>
            <a:off x="4858389"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WAT DOEN BIJEN?</a:t>
            </a:r>
          </a:p>
        </p:txBody>
      </p:sp>
      <p:sp>
        <p:nvSpPr>
          <p:cNvPr id="14" name="Zeshoek 7">
            <a:hlinkClick r:id="rId5" action="ppaction://hlinksldjump"/>
          </p:cNvPr>
          <p:cNvSpPr/>
          <p:nvPr/>
        </p:nvSpPr>
        <p:spPr>
          <a:xfrm>
            <a:off x="7309137"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GEVAREN VOOR DE BIJ</a:t>
            </a:r>
          </a:p>
        </p:txBody>
      </p:sp>
      <p:sp>
        <p:nvSpPr>
          <p:cNvPr id="15" name="Zeshoek 8">
            <a:hlinkClick r:id="rId6" action="ppaction://hlinksldjump"/>
          </p:cNvPr>
          <p:cNvSpPr/>
          <p:nvPr/>
        </p:nvSpPr>
        <p:spPr>
          <a:xfrm>
            <a:off x="9759885"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HELP DE BIJEN</a:t>
            </a:r>
          </a:p>
        </p:txBody>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8240">
            <a:off x="9491611" y="-344094"/>
            <a:ext cx="2546703" cy="2231306"/>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830" y="969484"/>
            <a:ext cx="4168640" cy="4494882"/>
          </a:xfrm>
          <a:prstGeom prst="rect">
            <a:avLst/>
          </a:prstGeom>
          <a:effectLst>
            <a:outerShdw blurRad="63500" sx="101000" sy="101000" algn="ctr" rotWithShape="0">
              <a:prstClr val="black">
                <a:alpha val="40000"/>
              </a:prstClr>
            </a:outerShdw>
          </a:effectLst>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3915" y="6365128"/>
            <a:ext cx="2204356" cy="344899"/>
          </a:xfrm>
          <a:prstGeom prst="rect">
            <a:avLst/>
          </a:prstGeom>
        </p:spPr>
      </p:pic>
    </p:spTree>
    <p:extLst>
      <p:ext uri="{BB962C8B-B14F-4D97-AF65-F5344CB8AC3E}">
        <p14:creationId xmlns:p14="http://schemas.microsoft.com/office/powerpoint/2010/main" val="423140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animEffect transition="in" filter="fade">
                                      <p:cBhvr>
                                        <p:cTn id="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2000"/>
            <a:lum/>
          </a:blip>
          <a:srcRect/>
          <a:stretch>
            <a:fillRect l="-2000" t="-73000" r="-2000" b="-73000"/>
          </a:stretch>
        </a:blipFill>
        <a:effectLst/>
      </p:bgPr>
    </p:bg>
    <p:spTree>
      <p:nvGrpSpPr>
        <p:cNvPr id="1" name=""/>
        <p:cNvGrpSpPr/>
        <p:nvPr/>
      </p:nvGrpSpPr>
      <p:grpSpPr>
        <a:xfrm>
          <a:off x="0" y="0"/>
          <a:ext cx="0" cy="0"/>
          <a:chOff x="0" y="0"/>
          <a:chExt cx="0" cy="0"/>
        </a:xfrm>
      </p:grpSpPr>
      <p:sp>
        <p:nvSpPr>
          <p:cNvPr id="13" name="TextBox 12"/>
          <p:cNvSpPr txBox="1"/>
          <p:nvPr/>
        </p:nvSpPr>
        <p:spPr>
          <a:xfrm>
            <a:off x="5672485" y="373220"/>
            <a:ext cx="6519515" cy="2769989"/>
          </a:xfrm>
          <a:prstGeom prst="rect">
            <a:avLst/>
          </a:prstGeom>
          <a:noFill/>
        </p:spPr>
        <p:txBody>
          <a:bodyPr wrap="square" rtlCol="0">
            <a:spAutoFit/>
          </a:bodyPr>
          <a:lstStyle/>
          <a:p>
            <a:endParaRPr lang="nl-NL" sz="2400" dirty="0">
              <a:latin typeface="Kristen ITC" panose="03050502040202030202" pitchFamily="66" charset="0"/>
            </a:endParaRPr>
          </a:p>
          <a:p>
            <a:r>
              <a:rPr lang="nl-NL" sz="2400" dirty="0" smtClean="0">
                <a:latin typeface="Kristen ITC" panose="03050502040202030202" pitchFamily="66" charset="0"/>
              </a:rPr>
              <a:t>Maar er is nog een manier van bestuiving. Hoe komt stuifmeel terecht op een andere </a:t>
            </a:r>
            <a:r>
              <a:rPr lang="nl-NL" sz="2400" dirty="0">
                <a:latin typeface="Kristen ITC" panose="03050502040202030202" pitchFamily="66" charset="0"/>
              </a:rPr>
              <a:t>bloem zonder insect of dier?</a:t>
            </a:r>
            <a:endParaRPr lang="nl-NL" sz="2400" dirty="0" smtClean="0">
              <a:latin typeface="Kristen ITC" panose="03050502040202030202" pitchFamily="66" charset="0"/>
            </a:endParaRPr>
          </a:p>
          <a:p>
            <a:endParaRPr lang="nl-NL" sz="2400" dirty="0">
              <a:latin typeface="Kristen ITC" panose="03050502040202030202" pitchFamily="66" charset="0"/>
            </a:endParaRPr>
          </a:p>
          <a:p>
            <a:endParaRPr lang="nl-NL" b="1" dirty="0" smtClean="0"/>
          </a:p>
          <a:p>
            <a:endParaRPr lang="nl-NL" b="1" dirty="0"/>
          </a:p>
          <a:p>
            <a:endParaRPr lang="nl-NL" b="1" dirty="0"/>
          </a:p>
        </p:txBody>
      </p:sp>
      <p:sp>
        <p:nvSpPr>
          <p:cNvPr id="11" name="Zeshoek 6">
            <a:hlinkClick r:id="rId4" action="ppaction://hlinksldjump"/>
          </p:cNvPr>
          <p:cNvSpPr/>
          <p:nvPr/>
        </p:nvSpPr>
        <p:spPr>
          <a:xfrm>
            <a:off x="4858389"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WAT DOEN BIJEN?</a:t>
            </a:r>
          </a:p>
        </p:txBody>
      </p:sp>
      <p:sp>
        <p:nvSpPr>
          <p:cNvPr id="14" name="Zeshoek 7">
            <a:hlinkClick r:id="rId5" action="ppaction://hlinksldjump"/>
          </p:cNvPr>
          <p:cNvSpPr/>
          <p:nvPr/>
        </p:nvSpPr>
        <p:spPr>
          <a:xfrm>
            <a:off x="7309137"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GEVAREN VOOR DE BIJ</a:t>
            </a:r>
          </a:p>
        </p:txBody>
      </p:sp>
      <p:sp>
        <p:nvSpPr>
          <p:cNvPr id="15" name="Zeshoek 8">
            <a:hlinkClick r:id="rId6" action="ppaction://hlinksldjump"/>
          </p:cNvPr>
          <p:cNvSpPr/>
          <p:nvPr/>
        </p:nvSpPr>
        <p:spPr>
          <a:xfrm>
            <a:off x="9759885"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HELP DE BIJEN</a:t>
            </a:r>
          </a:p>
        </p:txBody>
      </p:sp>
      <p:pic>
        <p:nvPicPr>
          <p:cNvPr id="1028" name="Picture 4" descr="Afbeeldingsresultaat voor zweefvlie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75185" y="1415489"/>
            <a:ext cx="2517775" cy="18609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fbeeldingsresultaat voor vlind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7892" y="539420"/>
            <a:ext cx="2343150" cy="180655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fbeeldingsresultaat voor vleermui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58313" y="72597"/>
            <a:ext cx="2356972" cy="142010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fbeeldingsresultaat voor pollination wind"/>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39155" y="2973728"/>
            <a:ext cx="3561686" cy="2671265"/>
          </a:xfrm>
          <a:prstGeom prst="rect">
            <a:avLst/>
          </a:prstGeom>
          <a:noFill/>
          <a:ln w="762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1396093" y="3197016"/>
            <a:ext cx="4828794" cy="2677656"/>
          </a:xfrm>
          <a:prstGeom prst="rect">
            <a:avLst/>
          </a:prstGeom>
        </p:spPr>
        <p:txBody>
          <a:bodyPr wrap="square">
            <a:spAutoFit/>
          </a:bodyPr>
          <a:lstStyle/>
          <a:p>
            <a:r>
              <a:rPr lang="nl-NL" sz="2400" b="1" dirty="0" smtClean="0">
                <a:latin typeface="Kristen ITC" panose="03050502040202030202" pitchFamily="66" charset="0"/>
              </a:rPr>
              <a:t>De wind</a:t>
            </a:r>
          </a:p>
          <a:p>
            <a:r>
              <a:rPr lang="nl-NL" sz="2400" dirty="0" smtClean="0">
                <a:latin typeface="Kristen ITC" panose="03050502040202030202" pitchFamily="66" charset="0"/>
              </a:rPr>
              <a:t>Bij </a:t>
            </a:r>
            <a:r>
              <a:rPr lang="nl-NL" sz="2400" dirty="0">
                <a:latin typeface="Kristen ITC" panose="03050502040202030202" pitchFamily="66" charset="0"/>
              </a:rPr>
              <a:t>windbloemen worden de stuifmeelkorrels verspreid door de wind. Windbloemen zijn heel klein. Meestal herken je ze niet eens als bloemen</a:t>
            </a:r>
            <a:r>
              <a:rPr lang="nl-NL" sz="2400" dirty="0" smtClean="0">
                <a:latin typeface="Kristen ITC" panose="03050502040202030202" pitchFamily="66" charset="0"/>
              </a:rPr>
              <a:t>.</a:t>
            </a:r>
            <a:endParaRPr lang="nl-NL" sz="2400" dirty="0">
              <a:latin typeface="Kristen ITC" panose="03050502040202030202" pitchFamily="66" charset="0"/>
            </a:endParaRPr>
          </a:p>
          <a:p>
            <a:endParaRPr lang="nl-NL" sz="2400" dirty="0">
              <a:latin typeface="Kristen ITC" panose="03050502040202030202" pitchFamily="66" charset="0"/>
            </a:endParaRPr>
          </a:p>
        </p:txBody>
      </p:sp>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3915" y="6365128"/>
            <a:ext cx="2204356" cy="344899"/>
          </a:xfrm>
          <a:prstGeom prst="rect">
            <a:avLst/>
          </a:prstGeom>
        </p:spPr>
      </p:pic>
    </p:spTree>
    <p:extLst>
      <p:ext uri="{BB962C8B-B14F-4D97-AF65-F5344CB8AC3E}">
        <p14:creationId xmlns:p14="http://schemas.microsoft.com/office/powerpoint/2010/main" val="293185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2000"/>
            <a:lum/>
          </a:blip>
          <a:srcRect/>
          <a:stretch>
            <a:fillRect l="-2000" t="-73000" r="-2000" b="-73000"/>
          </a:stretch>
        </a:blipFill>
        <a:effectLst/>
      </p:bgPr>
    </p:bg>
    <p:spTree>
      <p:nvGrpSpPr>
        <p:cNvPr id="1" name=""/>
        <p:cNvGrpSpPr/>
        <p:nvPr/>
      </p:nvGrpSpPr>
      <p:grpSpPr>
        <a:xfrm>
          <a:off x="0" y="0"/>
          <a:ext cx="0" cy="0"/>
          <a:chOff x="0" y="0"/>
          <a:chExt cx="0" cy="0"/>
        </a:xfrm>
      </p:grpSpPr>
      <p:pic>
        <p:nvPicPr>
          <p:cNvPr id="8" name="Picture 7" descr="http://cdn1.arendlandman.nl/wp-content/uploads/2012/03/appelbloesem-op-tak-van-appelboom.jpg"/>
          <p:cNvPicPr/>
          <p:nvPr/>
        </p:nvPicPr>
        <p:blipFill rotWithShape="1">
          <a:blip r:embed="rId4" cstate="print">
            <a:extLst>
              <a:ext uri="{BEBA8EAE-BF5A-486C-A8C5-ECC9F3942E4B}">
                <a14:imgProps xmlns:a14="http://schemas.microsoft.com/office/drawing/2010/main">
                  <a14:imgLayer r:embed="rId5">
                    <a14:imgEffect>
                      <a14:backgroundRemoval t="8167" b="77500" l="0" r="100000">
                        <a14:foregroundMark x1="1625" y1="65333" x2="34000" y2="58500"/>
                        <a14:foregroundMark x1="52250" y1="62167" x2="71250" y2="62500"/>
                        <a14:foregroundMark x1="71625" y1="63000" x2="99875" y2="60667"/>
                        <a14:foregroundMark x1="7875" y1="53000" x2="7375" y2="70500"/>
                        <a14:foregroundMark x1="7375" y1="70167" x2="8125" y2="73500"/>
                        <a14:foregroundMark x1="13875" y1="48667" x2="13875" y2="51000"/>
                        <a14:foregroundMark x1="10750" y1="51500" x2="15375" y2="51167"/>
                        <a14:foregroundMark x1="14250" y1="48500" x2="15250" y2="35500"/>
                        <a14:foregroundMark x1="24375" y1="39667" x2="31625" y2="37333"/>
                        <a14:foregroundMark x1="18125" y1="38333" x2="33750" y2="26333"/>
                        <a14:foregroundMark x1="33750" y1="26500" x2="33750" y2="26500"/>
                        <a14:foregroundMark x1="44500" y1="75667" x2="50875" y2="66333"/>
                        <a14:foregroundMark x1="39375" y1="66667" x2="48875" y2="66333"/>
                        <a14:foregroundMark x1="35625" y1="59500" x2="39125" y2="55333"/>
                        <a14:foregroundMark x1="40875" y1="56000" x2="42250" y2="55500"/>
                        <a14:foregroundMark x1="70125" y1="61000" x2="73375" y2="61500"/>
                        <a14:foregroundMark x1="42676" y1="39286" x2="48732" y2="63910"/>
                        <a14:foregroundMark x1="67887" y1="35714" x2="68451" y2="60714"/>
                        <a14:foregroundMark x1="54648" y1="49060" x2="61127" y2="48684"/>
                        <a14:foregroundMark x1="62254" y1="48684" x2="66479" y2="49436"/>
                        <a14:foregroundMark x1="77606" y1="63722" x2="88451" y2="62970"/>
                        <a14:foregroundMark x1="54930" y1="61654" x2="66761" y2="61654"/>
                        <a14:foregroundMark x1="53239" y1="62970" x2="61549" y2="63722"/>
                        <a14:foregroundMark x1="52676" y1="63722" x2="58310" y2="64286"/>
                        <a14:foregroundMark x1="52394" y1="42105" x2="47465" y2="56203"/>
                        <a14:foregroundMark x1="56197" y1="43985" x2="61690" y2="40602"/>
                        <a14:foregroundMark x1="34225" y1="49436" x2="44507" y2="56391"/>
                        <a14:foregroundMark x1="34366" y1="40602" x2="42113" y2="54323"/>
                        <a14:foregroundMark x1="17465" y1="64850" x2="19577" y2="62594"/>
                        <a14:foregroundMark x1="4507" y1="47556" x2="13099" y2="47556"/>
                        <a14:foregroundMark x1="9859" y1="37218" x2="13239" y2="42105"/>
                        <a14:foregroundMark x1="8310" y1="40038" x2="12676" y2="44361"/>
                        <a14:foregroundMark x1="23662" y1="27820" x2="25493" y2="25376"/>
                        <a14:foregroundMark x1="4930" y1="48308" x2="6479" y2="49812"/>
                        <a14:foregroundMark x1="55352" y1="54135" x2="57042" y2="58647"/>
                        <a14:foregroundMark x1="55211" y1="56579" x2="57042" y2="61278"/>
                        <a14:foregroundMark x1="53239" y1="57707" x2="55352" y2="64286"/>
                        <a14:backgroundMark x1="61875" y1="57333" x2="61875" y2="57333"/>
                        <a14:backgroundMark x1="70375" y1="58167" x2="96125" y2="53500"/>
                        <a14:backgroundMark x1="90875" y1="34167" x2="90875" y2="34167"/>
                        <a14:backgroundMark x1="61875" y1="56500" x2="61875" y2="56500"/>
                        <a14:backgroundMark x1="59500" y1="58167" x2="62750" y2="57167"/>
                        <a14:backgroundMark x1="11375" y1="59000" x2="16375" y2="58167"/>
                        <a14:backgroundMark x1="9875" y1="45500" x2="9875" y2="45500"/>
                        <a14:backgroundMark x1="8375" y1="45500" x2="11375" y2="45500"/>
                        <a14:backgroundMark x1="20625" y1="39167" x2="21625" y2="37000"/>
                        <a14:backgroundMark x1="25625" y1="34500" x2="28500" y2="33333"/>
                        <a14:backgroundMark x1="28625" y1="33333" x2="31500" y2="31833"/>
                        <a14:backgroundMark x1="23500" y1="35500" x2="24750" y2="34500"/>
                        <a14:backgroundMark x1="18250" y1="39000" x2="18375" y2="35000"/>
                        <a14:backgroundMark x1="27250" y1="43333" x2="30875" y2="43167"/>
                        <a14:backgroundMark x1="32500" y1="55500" x2="34750" y2="55500"/>
                        <a14:backgroundMark x1="38250" y1="54000" x2="37000" y2="54667"/>
                        <a14:backgroundMark x1="40125" y1="57667" x2="41875" y2="57167"/>
                        <a14:backgroundMark x1="72500" y1="28500" x2="78750" y2="20000"/>
                        <a14:backgroundMark x1="68500" y1="31000" x2="69625" y2="33167"/>
                        <a14:backgroundMark x1="70500" y1="31333" x2="71875" y2="31333"/>
                        <a14:backgroundMark x1="75500" y1="34500" x2="78125" y2="33833"/>
                        <a14:backgroundMark x1="77625" y1="36333" x2="77625" y2="36333"/>
                        <a14:backgroundMark x1="2125" y1="53000" x2="3250" y2="50500"/>
                        <a14:backgroundMark x1="1625" y1="48667" x2="3250" y2="44333"/>
                        <a14:backgroundMark x1="3750" y1="61667" x2="3750" y2="59667"/>
                        <a14:backgroundMark x1="3125" y1="59000" x2="5375" y2="51500"/>
                        <a14:backgroundMark x1="54250" y1="60167" x2="54250" y2="60167"/>
                        <a14:backgroundMark x1="54500" y1="60167" x2="57000" y2="61000"/>
                        <a14:backgroundMark x1="53625" y1="59000" x2="54375" y2="60500"/>
                        <a14:backgroundMark x1="573" y1="57061" x2="2006" y2="64885"/>
                        <a14:backgroundMark x1="573" y1="65458" x2="4011" y2="65267"/>
                        <a14:backgroundMark x1="7887" y1="50376" x2="9437" y2="49812"/>
                        <a14:backgroundMark x1="59155" y1="54887" x2="64085" y2="58835"/>
                        <a14:backgroundMark x1="62817" y1="58835" x2="65352" y2="60338"/>
                      </a14:backgroundRemoval>
                    </a14:imgEffect>
                  </a14:imgLayer>
                </a14:imgProps>
              </a:ext>
              <a:ext uri="{28A0092B-C50C-407E-A947-70E740481C1C}">
                <a14:useLocalDpi xmlns:a14="http://schemas.microsoft.com/office/drawing/2010/main" val="0"/>
              </a:ext>
            </a:extLst>
          </a:blip>
          <a:srcRect r="12671"/>
          <a:stretch/>
        </p:blipFill>
        <p:spPr bwMode="auto">
          <a:xfrm>
            <a:off x="3273052" y="-29185"/>
            <a:ext cx="2553317" cy="2190835"/>
          </a:xfrm>
          <a:prstGeom prst="rect">
            <a:avLst/>
          </a:prstGeom>
          <a:noFill/>
          <a:ln>
            <a:noFill/>
          </a:ln>
        </p:spPr>
      </p:pic>
      <p:pic>
        <p:nvPicPr>
          <p:cNvPr id="9" name="Picture 8" descr="http://www.wolfrivervalleyseeds.com/images/corn-stalks-58488.png"/>
          <p:cNvPicPr/>
          <p:nvPr/>
        </p:nvPicPr>
        <p:blipFill rotWithShape="1">
          <a:blip r:embed="rId6">
            <a:extLst>
              <a:ext uri="{28A0092B-C50C-407E-A947-70E740481C1C}">
                <a14:useLocalDpi xmlns:a14="http://schemas.microsoft.com/office/drawing/2010/main" val="0"/>
              </a:ext>
            </a:extLst>
          </a:blip>
          <a:srcRect l="1310" t="3079" r="-1310" b="14063"/>
          <a:stretch/>
        </p:blipFill>
        <p:spPr bwMode="auto">
          <a:xfrm>
            <a:off x="9293962" y="294993"/>
            <a:ext cx="1268530" cy="2037899"/>
          </a:xfrm>
          <a:prstGeom prst="rect">
            <a:avLst/>
          </a:prstGeom>
          <a:noFill/>
          <a:ln>
            <a:noFill/>
          </a:ln>
        </p:spPr>
      </p:pic>
      <p:pic>
        <p:nvPicPr>
          <p:cNvPr id="10" name="Picture 9"/>
          <p:cNvPicPr/>
          <p:nvPr/>
        </p:nvPicPr>
        <p:blipFill>
          <a:blip r:embed="rId7">
            <a:extLst>
              <a:ext uri="{28A0092B-C50C-407E-A947-70E740481C1C}">
                <a14:useLocalDpi xmlns:a14="http://schemas.microsoft.com/office/drawing/2010/main" val="0"/>
              </a:ext>
            </a:extLst>
          </a:blip>
          <a:srcRect/>
          <a:stretch>
            <a:fillRect/>
          </a:stretch>
        </p:blipFill>
        <p:spPr bwMode="auto">
          <a:xfrm>
            <a:off x="3880180" y="3944033"/>
            <a:ext cx="1754801" cy="2047379"/>
          </a:xfrm>
          <a:prstGeom prst="rect">
            <a:avLst/>
          </a:prstGeom>
          <a:noFill/>
          <a:ln>
            <a:noFill/>
          </a:ln>
        </p:spPr>
      </p:pic>
      <p:sp>
        <p:nvSpPr>
          <p:cNvPr id="16" name="Zeshoek 6">
            <a:hlinkClick r:id="rId8" action="ppaction://hlinksldjump"/>
          </p:cNvPr>
          <p:cNvSpPr/>
          <p:nvPr/>
        </p:nvSpPr>
        <p:spPr>
          <a:xfrm>
            <a:off x="4858389"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WAT DOEN BIJEN?</a:t>
            </a:r>
          </a:p>
        </p:txBody>
      </p:sp>
      <p:sp>
        <p:nvSpPr>
          <p:cNvPr id="17" name="Zeshoek 7">
            <a:hlinkClick r:id="rId9" action="ppaction://hlinksldjump"/>
          </p:cNvPr>
          <p:cNvSpPr/>
          <p:nvPr/>
        </p:nvSpPr>
        <p:spPr>
          <a:xfrm>
            <a:off x="7309137"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GEVAREN VOOR DE BIJ</a:t>
            </a:r>
          </a:p>
        </p:txBody>
      </p:sp>
      <p:sp>
        <p:nvSpPr>
          <p:cNvPr id="18" name="Zeshoek 8">
            <a:hlinkClick r:id="rId10" action="ppaction://hlinksldjump"/>
          </p:cNvPr>
          <p:cNvSpPr/>
          <p:nvPr/>
        </p:nvSpPr>
        <p:spPr>
          <a:xfrm>
            <a:off x="9759885"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HELP DE BIJEN</a:t>
            </a:r>
          </a:p>
        </p:txBody>
      </p:sp>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228176">
            <a:off x="137064" y="4808189"/>
            <a:ext cx="1468326" cy="1274507"/>
          </a:xfrm>
          <a:prstGeom prst="rect">
            <a:avLst/>
          </a:prstGeom>
        </p:spPr>
      </p:pic>
      <p:sp>
        <p:nvSpPr>
          <p:cNvPr id="22" name="Wolkvormige toelichting 11"/>
          <p:cNvSpPr/>
          <p:nvPr/>
        </p:nvSpPr>
        <p:spPr>
          <a:xfrm>
            <a:off x="193276" y="1385436"/>
            <a:ext cx="3397248" cy="2735042"/>
          </a:xfrm>
          <a:prstGeom prst="cloudCallout">
            <a:avLst>
              <a:gd name="adj1" fmla="val -11932"/>
              <a:gd name="adj2" fmla="val 71761"/>
            </a:avLst>
          </a:prstGeom>
          <a:solidFill>
            <a:srgbClr val="B3EBFF">
              <a:alpha val="68627"/>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smtClean="0">
                <a:solidFill>
                  <a:schemeClr val="tx1"/>
                </a:solidFill>
                <a:latin typeface="+mj-lt"/>
                <a:ea typeface="Microsoft Yi Baiti" panose="03000500000000000000" pitchFamily="66" charset="0"/>
              </a:rPr>
              <a:t>Vul de tabel op je werkblad in. </a:t>
            </a:r>
          </a:p>
          <a:p>
            <a:pPr algn="ctr"/>
            <a:r>
              <a:rPr lang="nl-NL" dirty="0" smtClean="0">
                <a:solidFill>
                  <a:schemeClr val="tx1"/>
                </a:solidFill>
                <a:latin typeface="+mj-lt"/>
                <a:ea typeface="Microsoft Yi Baiti" panose="03000500000000000000" pitchFamily="66" charset="0"/>
              </a:rPr>
              <a:t>Je ziet 7 planten en bomen. Hebben ze bestuiving van (wilde) bijen nodig?</a:t>
            </a:r>
            <a:endParaRPr lang="nl-NL" dirty="0">
              <a:solidFill>
                <a:schemeClr val="tx1"/>
              </a:solidFill>
              <a:latin typeface="+mj-lt"/>
              <a:ea typeface="Microsoft Yi Baiti" panose="03000500000000000000" pitchFamily="66" charset="0"/>
            </a:endParaRPr>
          </a:p>
        </p:txBody>
      </p:sp>
      <p:sp>
        <p:nvSpPr>
          <p:cNvPr id="2" name="TextBox 1"/>
          <p:cNvSpPr txBox="1"/>
          <p:nvPr/>
        </p:nvSpPr>
        <p:spPr>
          <a:xfrm>
            <a:off x="3733845" y="5722612"/>
            <a:ext cx="1631729" cy="369332"/>
          </a:xfrm>
          <a:prstGeom prst="rect">
            <a:avLst/>
          </a:prstGeom>
          <a:noFill/>
        </p:spPr>
        <p:txBody>
          <a:bodyPr wrap="none" rtlCol="0">
            <a:spAutoFit/>
          </a:bodyPr>
          <a:lstStyle/>
          <a:p>
            <a:r>
              <a:rPr lang="en-US" dirty="0" err="1" smtClean="0"/>
              <a:t>Aardappelplant</a:t>
            </a:r>
            <a:endParaRPr lang="nl-NL" dirty="0"/>
          </a:p>
        </p:txBody>
      </p:sp>
      <p:sp>
        <p:nvSpPr>
          <p:cNvPr id="23" name="TextBox 22"/>
          <p:cNvSpPr txBox="1"/>
          <p:nvPr/>
        </p:nvSpPr>
        <p:spPr>
          <a:xfrm>
            <a:off x="3979993" y="1619768"/>
            <a:ext cx="1279517" cy="369332"/>
          </a:xfrm>
          <a:prstGeom prst="rect">
            <a:avLst/>
          </a:prstGeom>
          <a:noFill/>
        </p:spPr>
        <p:txBody>
          <a:bodyPr wrap="none" rtlCol="0">
            <a:spAutoFit/>
          </a:bodyPr>
          <a:lstStyle/>
          <a:p>
            <a:r>
              <a:rPr lang="en-US" dirty="0" err="1" smtClean="0"/>
              <a:t>Appelboom</a:t>
            </a:r>
            <a:endParaRPr lang="nl-NL" dirty="0"/>
          </a:p>
        </p:txBody>
      </p:sp>
      <p:sp>
        <p:nvSpPr>
          <p:cNvPr id="24" name="TextBox 23"/>
          <p:cNvSpPr txBox="1"/>
          <p:nvPr/>
        </p:nvSpPr>
        <p:spPr>
          <a:xfrm>
            <a:off x="3748366" y="3581213"/>
            <a:ext cx="1636538" cy="369332"/>
          </a:xfrm>
          <a:prstGeom prst="rect">
            <a:avLst/>
          </a:prstGeom>
          <a:noFill/>
        </p:spPr>
        <p:txBody>
          <a:bodyPr wrap="none" rtlCol="0">
            <a:spAutoFit/>
          </a:bodyPr>
          <a:lstStyle/>
          <a:p>
            <a:r>
              <a:rPr lang="en-US" dirty="0" err="1" smtClean="0"/>
              <a:t>Aardbeienplant</a:t>
            </a:r>
            <a:endParaRPr lang="nl-NL" dirty="0"/>
          </a:p>
        </p:txBody>
      </p:sp>
      <p:pic>
        <p:nvPicPr>
          <p:cNvPr id="25" name="Picture 24" descr="Afbeeldingsresultaat voor aardbeienplant bloem"/>
          <p:cNvPicPr/>
          <p:nvPr/>
        </p:nvPicPr>
        <p:blipFill>
          <a:blip r:embed="rId12">
            <a:extLst>
              <a:ext uri="{28A0092B-C50C-407E-A947-70E740481C1C}">
                <a14:useLocalDpi xmlns:a14="http://schemas.microsoft.com/office/drawing/2010/main" val="0"/>
              </a:ext>
            </a:extLst>
          </a:blip>
          <a:srcRect/>
          <a:stretch>
            <a:fillRect/>
          </a:stretch>
        </p:blipFill>
        <p:spPr bwMode="auto">
          <a:xfrm>
            <a:off x="3829996" y="2041107"/>
            <a:ext cx="1447800" cy="1573530"/>
          </a:xfrm>
          <a:prstGeom prst="rect">
            <a:avLst/>
          </a:prstGeom>
          <a:noFill/>
          <a:ln>
            <a:noFill/>
          </a:ln>
        </p:spPr>
      </p:pic>
      <p:pic>
        <p:nvPicPr>
          <p:cNvPr id="1028" name="Picture 4" descr="Afbeeldingsresultaat voor zonnebloem 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47777" y="860913"/>
            <a:ext cx="1362222" cy="13133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fbeeldingsresultaat voor tomaten"/>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13919" y="3006145"/>
            <a:ext cx="1806770" cy="1671262"/>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6610844" y="4724993"/>
            <a:ext cx="1484702" cy="369332"/>
          </a:xfrm>
          <a:prstGeom prst="rect">
            <a:avLst/>
          </a:prstGeom>
          <a:noFill/>
        </p:spPr>
        <p:txBody>
          <a:bodyPr wrap="none" rtlCol="0">
            <a:spAutoFit/>
          </a:bodyPr>
          <a:lstStyle/>
          <a:p>
            <a:r>
              <a:rPr lang="en-US" dirty="0" err="1" smtClean="0"/>
              <a:t>Tomatenplant</a:t>
            </a:r>
            <a:endParaRPr lang="nl-NL" dirty="0"/>
          </a:p>
        </p:txBody>
      </p:sp>
      <p:sp>
        <p:nvSpPr>
          <p:cNvPr id="32" name="TextBox 31"/>
          <p:cNvSpPr txBox="1"/>
          <p:nvPr/>
        </p:nvSpPr>
        <p:spPr>
          <a:xfrm>
            <a:off x="6643984" y="2303073"/>
            <a:ext cx="1366015" cy="369332"/>
          </a:xfrm>
          <a:prstGeom prst="rect">
            <a:avLst/>
          </a:prstGeom>
          <a:noFill/>
        </p:spPr>
        <p:txBody>
          <a:bodyPr wrap="none" rtlCol="0">
            <a:spAutoFit/>
          </a:bodyPr>
          <a:lstStyle/>
          <a:p>
            <a:r>
              <a:rPr lang="en-US" dirty="0" err="1" smtClean="0"/>
              <a:t>Zonnebloem</a:t>
            </a:r>
            <a:endParaRPr lang="nl-NL" dirty="0"/>
          </a:p>
        </p:txBody>
      </p:sp>
      <p:sp>
        <p:nvSpPr>
          <p:cNvPr id="33" name="TextBox 32"/>
          <p:cNvSpPr txBox="1"/>
          <p:nvPr/>
        </p:nvSpPr>
        <p:spPr>
          <a:xfrm>
            <a:off x="9442597" y="2383625"/>
            <a:ext cx="1117101" cy="369332"/>
          </a:xfrm>
          <a:prstGeom prst="rect">
            <a:avLst/>
          </a:prstGeom>
          <a:noFill/>
        </p:spPr>
        <p:txBody>
          <a:bodyPr wrap="none" rtlCol="0">
            <a:spAutoFit/>
          </a:bodyPr>
          <a:lstStyle/>
          <a:p>
            <a:r>
              <a:rPr lang="en-US" dirty="0" err="1" smtClean="0"/>
              <a:t>Maïsplant</a:t>
            </a:r>
            <a:endParaRPr lang="nl-NL" dirty="0"/>
          </a:p>
        </p:txBody>
      </p:sp>
      <p:sp>
        <p:nvSpPr>
          <p:cNvPr id="34" name="TextBox 33"/>
          <p:cNvSpPr txBox="1"/>
          <p:nvPr/>
        </p:nvSpPr>
        <p:spPr>
          <a:xfrm>
            <a:off x="9442597" y="5019800"/>
            <a:ext cx="1296830" cy="369332"/>
          </a:xfrm>
          <a:prstGeom prst="rect">
            <a:avLst/>
          </a:prstGeom>
          <a:noFill/>
        </p:spPr>
        <p:txBody>
          <a:bodyPr wrap="none" rtlCol="0">
            <a:spAutoFit/>
          </a:bodyPr>
          <a:lstStyle/>
          <a:p>
            <a:r>
              <a:rPr lang="en-US" dirty="0" err="1" smtClean="0"/>
              <a:t>Cacaoboom</a:t>
            </a:r>
            <a:endParaRPr lang="nl-NL" dirty="0"/>
          </a:p>
        </p:txBody>
      </p:sp>
      <p:pic>
        <p:nvPicPr>
          <p:cNvPr id="1036" name="Picture 12" descr="Afbeeldingsresultaat voor cacaoboom"/>
          <p:cNvPicPr>
            <a:picLocks noChangeAspect="1" noChangeArrowheads="1"/>
          </p:cNvPicPr>
          <p:nvPr/>
        </p:nvPicPr>
        <p:blipFill rotWithShape="1">
          <a:blip r:embed="rId15">
            <a:extLst>
              <a:ext uri="{28A0092B-C50C-407E-A947-70E740481C1C}">
                <a14:useLocalDpi xmlns:a14="http://schemas.microsoft.com/office/drawing/2010/main" val="0"/>
              </a:ext>
            </a:extLst>
          </a:blip>
          <a:srcRect b="25373"/>
          <a:stretch/>
        </p:blipFill>
        <p:spPr bwMode="auto">
          <a:xfrm>
            <a:off x="9293962" y="3053191"/>
            <a:ext cx="1540014" cy="1861556"/>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93915" y="6365128"/>
            <a:ext cx="2204356" cy="344899"/>
          </a:xfrm>
          <a:prstGeom prst="rect">
            <a:avLst/>
          </a:prstGeom>
        </p:spPr>
      </p:pic>
    </p:spTree>
    <p:extLst>
      <p:ext uri="{BB962C8B-B14F-4D97-AF65-F5344CB8AC3E}">
        <p14:creationId xmlns:p14="http://schemas.microsoft.com/office/powerpoint/2010/main" val="29058814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2000"/>
            <a:lum/>
          </a:blip>
          <a:srcRect/>
          <a:stretch>
            <a:fillRect l="-2000" t="-73000" r="-2000" b="-73000"/>
          </a:stretch>
        </a:blipFill>
        <a:effectLst/>
      </p:bgPr>
    </p:bg>
    <p:spTree>
      <p:nvGrpSpPr>
        <p:cNvPr id="1" name=""/>
        <p:cNvGrpSpPr/>
        <p:nvPr/>
      </p:nvGrpSpPr>
      <p:grpSpPr>
        <a:xfrm>
          <a:off x="0" y="0"/>
          <a:ext cx="0" cy="0"/>
          <a:chOff x="0" y="0"/>
          <a:chExt cx="0" cy="0"/>
        </a:xfrm>
      </p:grpSpPr>
      <p:sp>
        <p:nvSpPr>
          <p:cNvPr id="10" name="Zeshoek 6">
            <a:hlinkClick r:id="rId4" action="ppaction://hlinksldjump"/>
          </p:cNvPr>
          <p:cNvSpPr/>
          <p:nvPr/>
        </p:nvSpPr>
        <p:spPr>
          <a:xfrm>
            <a:off x="4858389"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WAT DOEN BIJEN?</a:t>
            </a:r>
          </a:p>
        </p:txBody>
      </p:sp>
      <p:sp>
        <p:nvSpPr>
          <p:cNvPr id="11" name="Zeshoek 7">
            <a:hlinkClick r:id="rId5" action="ppaction://hlinksldjump"/>
          </p:cNvPr>
          <p:cNvSpPr/>
          <p:nvPr/>
        </p:nvSpPr>
        <p:spPr>
          <a:xfrm>
            <a:off x="7309137"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GEVAREN VOOR DE BIJ</a:t>
            </a:r>
          </a:p>
        </p:txBody>
      </p:sp>
      <p:sp>
        <p:nvSpPr>
          <p:cNvPr id="12" name="Zeshoek 8">
            <a:hlinkClick r:id="rId6" action="ppaction://hlinksldjump"/>
          </p:cNvPr>
          <p:cNvSpPr/>
          <p:nvPr/>
        </p:nvSpPr>
        <p:spPr>
          <a:xfrm>
            <a:off x="9759885"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HELP DE BIJEN</a:t>
            </a: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43153" y="234462"/>
            <a:ext cx="5715004" cy="3810001"/>
          </a:xfrm>
          <a:prstGeom prst="rect">
            <a:avLst/>
          </a:prstGeom>
          <a:ln w="76200">
            <a:solidFill>
              <a:schemeClr val="bg1"/>
            </a:solidFill>
          </a:ln>
          <a:effectLst>
            <a:outerShdw blurRad="63500" sx="101000" sy="101000" algn="ctr" rotWithShape="0">
              <a:prstClr val="black">
                <a:alpha val="40000"/>
              </a:prstClr>
            </a:outerShdw>
          </a:effectLst>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6175" y="234462"/>
            <a:ext cx="5715002" cy="3810001"/>
          </a:xfrm>
          <a:prstGeom prst="rect">
            <a:avLst/>
          </a:prstGeom>
          <a:ln w="76200">
            <a:solidFill>
              <a:schemeClr val="bg1"/>
            </a:solidFill>
          </a:ln>
          <a:effectLst>
            <a:outerShdw blurRad="63500" sx="101000" sy="101000" algn="ctr" rotWithShape="0">
              <a:prstClr val="black">
                <a:alpha val="40000"/>
              </a:prstClr>
            </a:outerShdw>
          </a:effectLst>
        </p:spPr>
      </p:pic>
      <p:sp>
        <p:nvSpPr>
          <p:cNvPr id="9" name="Rectangle 8"/>
          <p:cNvSpPr/>
          <p:nvPr/>
        </p:nvSpPr>
        <p:spPr>
          <a:xfrm>
            <a:off x="6698384" y="4646957"/>
            <a:ext cx="5259773" cy="369332"/>
          </a:xfrm>
          <a:prstGeom prst="rect">
            <a:avLst/>
          </a:prstGeom>
        </p:spPr>
        <p:txBody>
          <a:bodyPr wrap="none">
            <a:spAutoFit/>
          </a:bodyPr>
          <a:lstStyle/>
          <a:p>
            <a:r>
              <a:rPr lang="nl-NL" dirty="0" smtClean="0">
                <a:latin typeface="Kristen ITC" panose="03050502040202030202" pitchFamily="66" charset="0"/>
              </a:rPr>
              <a:t>Wat is er aan de hand bij deze groentekraam?</a:t>
            </a:r>
            <a:endParaRPr lang="nl-NL" dirty="0"/>
          </a:p>
        </p:txBody>
      </p:sp>
      <p:sp>
        <p:nvSpPr>
          <p:cNvPr id="16" name="Arc 15"/>
          <p:cNvSpPr/>
          <p:nvPr/>
        </p:nvSpPr>
        <p:spPr>
          <a:xfrm rot="9115347">
            <a:off x="6352878" y="4154861"/>
            <a:ext cx="624762" cy="622470"/>
          </a:xfrm>
          <a:prstGeom prst="arc">
            <a:avLst>
              <a:gd name="adj1" fmla="val 18438358"/>
              <a:gd name="adj2" fmla="val 4409477"/>
            </a:avLst>
          </a:prstGeom>
          <a:noFill/>
          <a:ln w="19050">
            <a:solidFill>
              <a:schemeClr val="tx1"/>
            </a:solidFill>
            <a:headEnd type="none" w="med" len="med"/>
            <a:tailEnd type="arrow" w="med" len="med"/>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txBody>
          <a:bodyPr rtlCol="0" anchor="ctr"/>
          <a:lstStyle/>
          <a:p>
            <a:pPr algn="ctr"/>
            <a:endParaRPr lang="nl-NL" dirty="0"/>
          </a:p>
        </p:txBody>
      </p:sp>
      <p:sp>
        <p:nvSpPr>
          <p:cNvPr id="17" name="TextBox 16"/>
          <p:cNvSpPr txBox="1"/>
          <p:nvPr/>
        </p:nvSpPr>
        <p:spPr>
          <a:xfrm>
            <a:off x="286175" y="411646"/>
            <a:ext cx="1371600" cy="369332"/>
          </a:xfrm>
          <a:prstGeom prst="rect">
            <a:avLst/>
          </a:prstGeom>
          <a:solidFill>
            <a:schemeClr val="bg1"/>
          </a:solidFill>
        </p:spPr>
        <p:txBody>
          <a:bodyPr wrap="square" rtlCol="0">
            <a:spAutoFit/>
          </a:bodyPr>
          <a:lstStyle/>
          <a:p>
            <a:r>
              <a:rPr lang="en-US" b="1" dirty="0" smtClean="0"/>
              <a:t>MET BIJEN</a:t>
            </a:r>
            <a:endParaRPr lang="nl-NL" b="1" dirty="0"/>
          </a:p>
        </p:txBody>
      </p:sp>
      <p:sp>
        <p:nvSpPr>
          <p:cNvPr id="18" name="TextBox 17"/>
          <p:cNvSpPr txBox="1"/>
          <p:nvPr/>
        </p:nvSpPr>
        <p:spPr>
          <a:xfrm>
            <a:off x="6243153" y="411646"/>
            <a:ext cx="1662786" cy="369332"/>
          </a:xfrm>
          <a:prstGeom prst="rect">
            <a:avLst/>
          </a:prstGeom>
          <a:solidFill>
            <a:schemeClr val="bg1"/>
          </a:solidFill>
        </p:spPr>
        <p:txBody>
          <a:bodyPr wrap="square" rtlCol="0">
            <a:spAutoFit/>
          </a:bodyPr>
          <a:lstStyle/>
          <a:p>
            <a:r>
              <a:rPr lang="en-US" b="1" dirty="0" smtClean="0"/>
              <a:t>ZONDER BIJEN</a:t>
            </a:r>
            <a:endParaRPr lang="nl-NL" b="1" dirty="0"/>
          </a:p>
        </p:txBody>
      </p:sp>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3915" y="6349630"/>
            <a:ext cx="2204356" cy="344899"/>
          </a:xfrm>
          <a:prstGeom prst="rect">
            <a:avLst/>
          </a:prstGeom>
        </p:spPr>
      </p:pic>
    </p:spTree>
    <p:extLst>
      <p:ext uri="{BB962C8B-B14F-4D97-AF65-F5344CB8AC3E}">
        <p14:creationId xmlns:p14="http://schemas.microsoft.com/office/powerpoint/2010/main" val="4813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73000" r="-2000" b="-73000"/>
          </a:stretch>
        </a:blipFill>
        <a:effectLst/>
      </p:bgPr>
    </p:bg>
    <p:spTree>
      <p:nvGrpSpPr>
        <p:cNvPr id="1" name=""/>
        <p:cNvGrpSpPr/>
        <p:nvPr/>
      </p:nvGrpSpPr>
      <p:grpSpPr>
        <a:xfrm>
          <a:off x="0" y="0"/>
          <a:ext cx="0" cy="0"/>
          <a:chOff x="0" y="0"/>
          <a:chExt cx="0" cy="0"/>
        </a:xfrm>
      </p:grpSpPr>
      <p:sp>
        <p:nvSpPr>
          <p:cNvPr id="2" name="TextBox 1"/>
          <p:cNvSpPr txBox="1"/>
          <p:nvPr/>
        </p:nvSpPr>
        <p:spPr>
          <a:xfrm>
            <a:off x="3585221" y="709314"/>
            <a:ext cx="7490308" cy="1415772"/>
          </a:xfrm>
          <a:prstGeom prst="rect">
            <a:avLst/>
          </a:prstGeom>
          <a:noFill/>
        </p:spPr>
        <p:txBody>
          <a:bodyPr wrap="square" rtlCol="0">
            <a:spAutoFit/>
          </a:bodyPr>
          <a:lstStyle/>
          <a:p>
            <a:pPr algn="ctr"/>
            <a:r>
              <a:rPr lang="nl-NL" sz="3200" dirty="0" smtClean="0">
                <a:solidFill>
                  <a:prstClr val="black"/>
                </a:solidFill>
                <a:latin typeface="Kristen ITC" panose="03050502040202030202" pitchFamily="66" charset="0"/>
              </a:rPr>
              <a:t>Leerdoel: je weet nu…</a:t>
            </a:r>
          </a:p>
          <a:p>
            <a:pPr algn="ctr"/>
            <a:endParaRPr lang="nl-NL" dirty="0">
              <a:solidFill>
                <a:prstClr val="black"/>
              </a:solidFill>
            </a:endParaRPr>
          </a:p>
          <a:p>
            <a:pPr algn="ctr"/>
            <a:endParaRPr lang="nl-NL" dirty="0" smtClean="0">
              <a:solidFill>
                <a:prstClr val="black"/>
              </a:solidFill>
            </a:endParaRPr>
          </a:p>
          <a:p>
            <a:pPr algn="ctr"/>
            <a:endParaRPr lang="nl-NL" dirty="0">
              <a:solidFill>
                <a:prstClr val="black"/>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464" y="1468293"/>
            <a:ext cx="4685613" cy="4930392"/>
          </a:xfrm>
          <a:prstGeom prst="rect">
            <a:avLst/>
          </a:prstGeom>
          <a:effectLst>
            <a:outerShdw blurRad="50800" dist="38100" algn="l" rotWithShape="0">
              <a:prstClr val="black">
                <a:alpha val="40000"/>
              </a:prstClr>
            </a:outerShdw>
          </a:effectLst>
        </p:spPr>
      </p:pic>
      <p:sp>
        <p:nvSpPr>
          <p:cNvPr id="8" name="Rectangle 7"/>
          <p:cNvSpPr/>
          <p:nvPr/>
        </p:nvSpPr>
        <p:spPr>
          <a:xfrm>
            <a:off x="4985501" y="1290350"/>
            <a:ext cx="6861342" cy="1077218"/>
          </a:xfrm>
          <a:prstGeom prst="rect">
            <a:avLst/>
          </a:prstGeom>
        </p:spPr>
        <p:txBody>
          <a:bodyPr wrap="square">
            <a:spAutoFit/>
          </a:bodyPr>
          <a:lstStyle/>
          <a:p>
            <a:r>
              <a:rPr lang="nl-NL" sz="3200" spc="3" dirty="0" smtClean="0">
                <a:latin typeface="Kristen ITC" panose="03050502040202030202" pitchFamily="66" charset="0"/>
              </a:rPr>
              <a:t>waarom de bij belangrijk is voor de mens. </a:t>
            </a:r>
            <a:endParaRPr lang="nl-NL" sz="3200" dirty="0">
              <a:latin typeface="Kristen ITC" panose="03050502040202030202" pitchFamily="66" charset="0"/>
            </a:endParaRPr>
          </a:p>
        </p:txBody>
      </p:sp>
      <p:sp>
        <p:nvSpPr>
          <p:cNvPr id="11" name="Oval Callout 10"/>
          <p:cNvSpPr/>
          <p:nvPr/>
        </p:nvSpPr>
        <p:spPr>
          <a:xfrm rot="357770">
            <a:off x="4355924" y="4156764"/>
            <a:ext cx="4410121" cy="2141800"/>
          </a:xfrm>
          <a:prstGeom prst="wedgeEllipseCallout">
            <a:avLst>
              <a:gd name="adj1" fmla="val -71926"/>
              <a:gd name="adj2" fmla="val -80246"/>
            </a:avLst>
          </a:prstGeom>
          <a:ln>
            <a:solidFill>
              <a:srgbClr val="F8E81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2400" dirty="0">
                <a:latin typeface="+mj-lt"/>
                <a:ea typeface="Microsoft Yi Baiti" panose="03000500000000000000" pitchFamily="66" charset="0"/>
              </a:rPr>
              <a:t>Wist je dat de bij 5 ogen heeft en geen longen? Hij ademt door openingen aan de zijkant van z’n lijf.</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915" y="6365128"/>
            <a:ext cx="2204356" cy="344899"/>
          </a:xfrm>
          <a:prstGeom prst="rect">
            <a:avLst/>
          </a:prstGeom>
        </p:spPr>
      </p:pic>
    </p:spTree>
    <p:extLst>
      <p:ext uri="{BB962C8B-B14F-4D97-AF65-F5344CB8AC3E}">
        <p14:creationId xmlns:p14="http://schemas.microsoft.com/office/powerpoint/2010/main" val="31259322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73000" r="-2000" b="-73000"/>
          </a:stretch>
        </a:blipFill>
        <a:effectLst/>
      </p:bgPr>
    </p:bg>
    <p:spTree>
      <p:nvGrpSpPr>
        <p:cNvPr id="1" name=""/>
        <p:cNvGrpSpPr/>
        <p:nvPr/>
      </p:nvGrpSpPr>
      <p:grpSpPr>
        <a:xfrm>
          <a:off x="0" y="0"/>
          <a:ext cx="0" cy="0"/>
          <a:chOff x="0" y="0"/>
          <a:chExt cx="0" cy="0"/>
        </a:xfrm>
      </p:grpSpPr>
      <p:sp>
        <p:nvSpPr>
          <p:cNvPr id="4" name="Rectangle 3"/>
          <p:cNvSpPr/>
          <p:nvPr/>
        </p:nvSpPr>
        <p:spPr>
          <a:xfrm>
            <a:off x="1627709" y="2562716"/>
            <a:ext cx="10262206" cy="4154984"/>
          </a:xfrm>
          <a:prstGeom prst="rect">
            <a:avLst/>
          </a:prstGeom>
        </p:spPr>
        <p:txBody>
          <a:bodyPr wrap="square">
            <a:spAutoFit/>
          </a:bodyPr>
          <a:lstStyle/>
          <a:p>
            <a:pPr marL="457200" indent="-457200">
              <a:buAutoNum type="arabicPeriod"/>
            </a:pPr>
            <a:r>
              <a:rPr lang="nl-NL" sz="2400" dirty="0" smtClean="0">
                <a:latin typeface="Kristen ITC" panose="03050502040202030202" pitchFamily="66" charset="0"/>
              </a:rPr>
              <a:t>Kun </a:t>
            </a:r>
            <a:r>
              <a:rPr lang="nl-NL" sz="2400" dirty="0">
                <a:latin typeface="Kristen ITC" panose="03050502040202030202" pitchFamily="66" charset="0"/>
              </a:rPr>
              <a:t>je opnoemen waar een bijenvolk uit bestaat</a:t>
            </a:r>
            <a:r>
              <a:rPr lang="nl-NL" sz="2400" dirty="0" smtClean="0">
                <a:latin typeface="Kristen ITC" panose="03050502040202030202" pitchFamily="66" charset="0"/>
              </a:rPr>
              <a:t>.</a:t>
            </a:r>
          </a:p>
          <a:p>
            <a:pPr marL="457200" indent="-457200">
              <a:buAutoNum type="arabicPeriod"/>
            </a:pPr>
            <a:r>
              <a:rPr lang="en-US" sz="2400" dirty="0" smtClean="0">
                <a:latin typeface="Kristen ITC" panose="03050502040202030202" pitchFamily="66" charset="0"/>
              </a:rPr>
              <a:t>Kun je </a:t>
            </a:r>
            <a:r>
              <a:rPr lang="en-US" sz="2400" dirty="0" err="1" smtClean="0">
                <a:latin typeface="Kristen ITC" panose="03050502040202030202" pitchFamily="66" charset="0"/>
              </a:rPr>
              <a:t>uitleggen</a:t>
            </a:r>
            <a:r>
              <a:rPr lang="en-US" sz="2400" dirty="0" smtClean="0">
                <a:latin typeface="Kristen ITC" panose="03050502040202030202" pitchFamily="66" charset="0"/>
              </a:rPr>
              <a:t> hoe </a:t>
            </a:r>
            <a:r>
              <a:rPr lang="en-US" sz="2400" dirty="0" err="1" smtClean="0">
                <a:latin typeface="Kristen ITC" panose="03050502040202030202" pitchFamily="66" charset="0"/>
              </a:rPr>
              <a:t>bestuiving</a:t>
            </a:r>
            <a:r>
              <a:rPr lang="en-US" sz="2400" dirty="0" smtClean="0">
                <a:latin typeface="Kristen ITC" panose="03050502040202030202" pitchFamily="66" charset="0"/>
              </a:rPr>
              <a:t> </a:t>
            </a:r>
            <a:r>
              <a:rPr lang="en-US" sz="2400" dirty="0" err="1" smtClean="0">
                <a:latin typeface="Kristen ITC" panose="03050502040202030202" pitchFamily="66" charset="0"/>
              </a:rPr>
              <a:t>werkt</a:t>
            </a:r>
            <a:r>
              <a:rPr lang="en-US" sz="2400" dirty="0" smtClean="0">
                <a:latin typeface="Kristen ITC" panose="03050502040202030202" pitchFamily="66" charset="0"/>
              </a:rPr>
              <a:t>. </a:t>
            </a:r>
          </a:p>
          <a:p>
            <a:pPr marL="457200" indent="-457200">
              <a:buFontTx/>
              <a:buAutoNum type="arabicPeriod"/>
            </a:pPr>
            <a:r>
              <a:rPr lang="nl-NL" sz="2400" spc="3" dirty="0">
                <a:latin typeface="Kristen ITC" panose="03050502040202030202" pitchFamily="66" charset="0"/>
              </a:rPr>
              <a:t>Weet je </a:t>
            </a:r>
            <a:r>
              <a:rPr lang="nl-NL" sz="2400" spc="3" dirty="0" smtClean="0">
                <a:latin typeface="Kristen ITC" panose="03050502040202030202" pitchFamily="66" charset="0"/>
              </a:rPr>
              <a:t>waarom </a:t>
            </a:r>
            <a:r>
              <a:rPr lang="nl-NL" sz="2400" spc="3" dirty="0">
                <a:latin typeface="Kristen ITC" panose="03050502040202030202" pitchFamily="66" charset="0"/>
              </a:rPr>
              <a:t>de bij belangrijk is voor de mens</a:t>
            </a:r>
            <a:r>
              <a:rPr lang="nl-NL" sz="2400" spc="3" dirty="0" smtClean="0">
                <a:latin typeface="Kristen ITC" panose="03050502040202030202" pitchFamily="66" charset="0"/>
              </a:rPr>
              <a:t>.</a:t>
            </a:r>
          </a:p>
          <a:p>
            <a:pPr marL="457200" indent="-457200">
              <a:buFontTx/>
              <a:buAutoNum type="arabicPeriod"/>
            </a:pPr>
            <a:r>
              <a:rPr lang="nl-NL" sz="2400" dirty="0">
                <a:latin typeface="Kristen ITC" panose="03050502040202030202" pitchFamily="66" charset="0"/>
              </a:rPr>
              <a:t>Kun je tenminste 2 bedreigingen opnoemen voor de bij</a:t>
            </a:r>
            <a:r>
              <a:rPr lang="nl-NL" sz="2400" dirty="0" smtClean="0">
                <a:latin typeface="Kristen ITC" panose="03050502040202030202" pitchFamily="66" charset="0"/>
              </a:rPr>
              <a:t>.</a:t>
            </a:r>
          </a:p>
          <a:p>
            <a:pPr marL="457200" indent="-457200">
              <a:buFontTx/>
              <a:buAutoNum type="arabicPeriod"/>
            </a:pPr>
            <a:r>
              <a:rPr lang="nl-NL" sz="2400" dirty="0">
                <a:latin typeface="Kristen ITC" panose="03050502040202030202" pitchFamily="66" charset="0"/>
              </a:rPr>
              <a:t>Kun je tenminste 2 oplossingen bij deze bedreigingen noemen</a:t>
            </a:r>
            <a:r>
              <a:rPr lang="nl-NL" sz="2400" dirty="0" smtClean="0">
                <a:latin typeface="Kristen ITC" panose="03050502040202030202" pitchFamily="66" charset="0"/>
              </a:rPr>
              <a:t>.</a:t>
            </a:r>
          </a:p>
          <a:p>
            <a:pPr marL="457200" indent="-457200">
              <a:buFontTx/>
              <a:buAutoNum type="arabicPeriod"/>
            </a:pPr>
            <a:r>
              <a:rPr lang="nl-NL" sz="2400" dirty="0">
                <a:latin typeface="Kristen ITC" panose="03050502040202030202" pitchFamily="66" charset="0"/>
              </a:rPr>
              <a:t>Weet je 2 manieren om zelf de bijen te helpen.</a:t>
            </a:r>
            <a:endParaRPr lang="nl-NL" sz="2400" dirty="0" smtClean="0">
              <a:latin typeface="Kristen ITC" panose="03050502040202030202" pitchFamily="66" charset="0"/>
            </a:endParaRPr>
          </a:p>
          <a:p>
            <a:pPr marL="457200" indent="-457200">
              <a:buFontTx/>
              <a:buAutoNum type="arabicPeriod"/>
            </a:pPr>
            <a:endParaRPr lang="nl-NL" sz="2400" dirty="0">
              <a:latin typeface="Kristen ITC" panose="03050502040202030202" pitchFamily="66" charset="0"/>
            </a:endParaRPr>
          </a:p>
          <a:p>
            <a:pPr marL="457200" indent="-457200">
              <a:buFontTx/>
              <a:buAutoNum type="arabicPeriod"/>
            </a:pPr>
            <a:endParaRPr lang="nl-NL" sz="2400" dirty="0">
              <a:latin typeface="Kristen ITC" panose="03050502040202030202" pitchFamily="66" charset="0"/>
            </a:endParaRPr>
          </a:p>
          <a:p>
            <a:pPr marL="457200" indent="-457200">
              <a:buAutoNum type="arabicPeriod"/>
            </a:pPr>
            <a:endParaRPr lang="en-US" sz="2400" dirty="0" smtClean="0">
              <a:latin typeface="Kristen ITC" panose="03050502040202030202" pitchFamily="66" charset="0"/>
            </a:endParaRPr>
          </a:p>
          <a:p>
            <a:pPr marL="457200" indent="-457200">
              <a:buAutoNum type="arabicPeriod"/>
            </a:pPr>
            <a:endParaRPr lang="nl-NL" sz="2400" dirty="0">
              <a:latin typeface="Kristen ITC" panose="03050502040202030202" pitchFamily="66" charset="0"/>
            </a:endParaRPr>
          </a:p>
          <a:p>
            <a:r>
              <a:rPr lang="nl-NL" sz="2400" dirty="0">
                <a:latin typeface="Kristen ITC" panose="03050502040202030202" pitchFamily="66" charset="0"/>
              </a:rPr>
              <a:t> </a:t>
            </a:r>
          </a:p>
        </p:txBody>
      </p:sp>
      <p:sp>
        <p:nvSpPr>
          <p:cNvPr id="6" name="Rectangle 5"/>
          <p:cNvSpPr/>
          <p:nvPr/>
        </p:nvSpPr>
        <p:spPr>
          <a:xfrm>
            <a:off x="1638898" y="2197110"/>
            <a:ext cx="10262206" cy="830997"/>
          </a:xfrm>
          <a:prstGeom prst="rect">
            <a:avLst/>
          </a:prstGeom>
        </p:spPr>
        <p:txBody>
          <a:bodyPr wrap="square">
            <a:spAutoFit/>
          </a:bodyPr>
          <a:lstStyle/>
          <a:p>
            <a:endParaRPr lang="nl-NL" sz="2400" dirty="0">
              <a:latin typeface="Kristen ITC" panose="03050502040202030202" pitchFamily="66" charset="0"/>
            </a:endParaRPr>
          </a:p>
          <a:p>
            <a:endParaRPr lang="nl-NL" sz="2400" dirty="0">
              <a:latin typeface="Kristen ITC" panose="03050502040202030202" pitchFamily="66" charset="0"/>
            </a:endParaRPr>
          </a:p>
        </p:txBody>
      </p:sp>
      <p:sp>
        <p:nvSpPr>
          <p:cNvPr id="17" name="Rectangle 16"/>
          <p:cNvSpPr/>
          <p:nvPr/>
        </p:nvSpPr>
        <p:spPr>
          <a:xfrm>
            <a:off x="1326051" y="303928"/>
            <a:ext cx="8752114" cy="1015663"/>
          </a:xfrm>
          <a:prstGeom prst="rect">
            <a:avLst/>
          </a:prstGeom>
        </p:spPr>
        <p:txBody>
          <a:bodyPr wrap="square">
            <a:spAutoFit/>
          </a:bodyPr>
          <a:lstStyle/>
          <a:p>
            <a:pPr lvl="0" algn="ctr"/>
            <a:r>
              <a:rPr lang="en-US" sz="6000" b="1" dirty="0" smtClean="0">
                <a:solidFill>
                  <a:prstClr val="black"/>
                </a:solidFill>
                <a:latin typeface="HelveticaNeueLT Std" panose="020B0604020202020204" pitchFamily="34" charset="0"/>
                <a:ea typeface="Microsoft Yi Baiti" panose="03000500000000000000" pitchFamily="66" charset="0"/>
              </a:rPr>
              <a:t>LEERDOELEN</a:t>
            </a:r>
            <a:endParaRPr lang="nl-NL" sz="6000" b="1" dirty="0">
              <a:solidFill>
                <a:prstClr val="black"/>
              </a:solidFill>
              <a:latin typeface="HelveticaNeueLT Std" panose="020B0604020202020204" pitchFamily="34" charset="0"/>
              <a:ea typeface="Microsoft Yi Baiti" panose="03000500000000000000" pitchFamily="66" charset="0"/>
            </a:endParaRPr>
          </a:p>
        </p:txBody>
      </p:sp>
      <p:sp>
        <p:nvSpPr>
          <p:cNvPr id="2" name="Rectangle 1"/>
          <p:cNvSpPr/>
          <p:nvPr/>
        </p:nvSpPr>
        <p:spPr>
          <a:xfrm>
            <a:off x="1672463" y="1687416"/>
            <a:ext cx="2182008" cy="461665"/>
          </a:xfrm>
          <a:prstGeom prst="rect">
            <a:avLst/>
          </a:prstGeom>
        </p:spPr>
        <p:txBody>
          <a:bodyPr wrap="none">
            <a:spAutoFit/>
          </a:bodyPr>
          <a:lstStyle/>
          <a:p>
            <a:pPr lvl="0" algn="ctr"/>
            <a:r>
              <a:rPr lang="nl-NL" sz="2400" dirty="0">
                <a:solidFill>
                  <a:prstClr val="black"/>
                </a:solidFill>
                <a:latin typeface="Kristen ITC" panose="03050502040202030202" pitchFamily="66" charset="0"/>
                <a:ea typeface="Microsoft Yi Baiti" panose="03000500000000000000" pitchFamily="66" charset="0"/>
              </a:rPr>
              <a:t>Na deze les...</a:t>
            </a:r>
          </a:p>
        </p:txBody>
      </p:sp>
      <p:sp>
        <p:nvSpPr>
          <p:cNvPr id="18" name="Zeshoek 2">
            <a:hlinkClick r:id="rId4" action="ppaction://hlinksldjump"/>
          </p:cNvPr>
          <p:cNvSpPr/>
          <p:nvPr/>
        </p:nvSpPr>
        <p:spPr>
          <a:xfrm>
            <a:off x="-26174"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KENNISMAKING MET BIJNARD</a:t>
            </a:r>
          </a:p>
        </p:txBody>
      </p:sp>
      <p:sp>
        <p:nvSpPr>
          <p:cNvPr id="19" name="Zeshoek 5">
            <a:hlinkClick r:id="rId5" action="ppaction://hlinksldjump"/>
          </p:cNvPr>
          <p:cNvSpPr/>
          <p:nvPr/>
        </p:nvSpPr>
        <p:spPr>
          <a:xfrm>
            <a:off x="2426274"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BIJEN QUIZZZZZ</a:t>
            </a:r>
          </a:p>
        </p:txBody>
      </p:sp>
      <p:sp>
        <p:nvSpPr>
          <p:cNvPr id="20" name="Zeshoek 6">
            <a:hlinkClick r:id="rId6" action="ppaction://hlinksldjump"/>
          </p:cNvPr>
          <p:cNvSpPr/>
          <p:nvPr/>
        </p:nvSpPr>
        <p:spPr>
          <a:xfrm>
            <a:off x="4858389"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WAT DOEN BIJEN?</a:t>
            </a:r>
          </a:p>
        </p:txBody>
      </p:sp>
      <p:sp>
        <p:nvSpPr>
          <p:cNvPr id="21" name="Zeshoek 7">
            <a:hlinkClick r:id="rId7" action="ppaction://hlinksldjump"/>
          </p:cNvPr>
          <p:cNvSpPr/>
          <p:nvPr/>
        </p:nvSpPr>
        <p:spPr>
          <a:xfrm>
            <a:off x="7309137"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GEVAREN VOOR DE BIJ</a:t>
            </a:r>
          </a:p>
        </p:txBody>
      </p:sp>
      <p:sp>
        <p:nvSpPr>
          <p:cNvPr id="22" name="Zeshoek 8">
            <a:hlinkClick r:id="rId8" action="ppaction://hlinksldjump"/>
          </p:cNvPr>
          <p:cNvSpPr/>
          <p:nvPr/>
        </p:nvSpPr>
        <p:spPr>
          <a:xfrm>
            <a:off x="9759885"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HELP DE BIJEN</a:t>
            </a:r>
          </a:p>
        </p:txBody>
      </p:sp>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73764" y="268179"/>
            <a:ext cx="2204356" cy="344899"/>
          </a:xfrm>
          <a:prstGeom prst="rect">
            <a:avLst/>
          </a:prstGeom>
        </p:spPr>
      </p:pic>
    </p:spTree>
    <p:extLst>
      <p:ext uri="{BB962C8B-B14F-4D97-AF65-F5344CB8AC3E}">
        <p14:creationId xmlns:p14="http://schemas.microsoft.com/office/powerpoint/2010/main" val="16033603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2000"/>
            <a:lum/>
          </a:blip>
          <a:srcRect/>
          <a:stretch>
            <a:fillRect l="-2000" t="-73000" r="-2000" b="-73000"/>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915" y="6365128"/>
            <a:ext cx="2204356" cy="34489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06618">
            <a:off x="591911" y="1899633"/>
            <a:ext cx="1833504" cy="1591482"/>
          </a:xfrm>
          <a:prstGeom prst="rect">
            <a:avLst/>
          </a:prstGeom>
        </p:spPr>
      </p:pic>
      <p:pic>
        <p:nvPicPr>
          <p:cNvPr id="8" name="xWFEBho_UyE"/>
          <p:cNvPicPr/>
          <p:nvPr/>
        </p:nvPicPr>
        <p:blipFill rotWithShape="1">
          <a:blip r:embed="rId6"/>
          <a:srcRect t="12478" b="13564"/>
          <a:stretch/>
        </p:blipFill>
        <p:spPr>
          <a:xfrm>
            <a:off x="5154051" y="1703378"/>
            <a:ext cx="6336405" cy="3505200"/>
          </a:xfrm>
          <a:prstGeom prst="rect">
            <a:avLst/>
          </a:prstGeom>
          <a:noFill/>
          <a:ln w="101600">
            <a:solidFill>
              <a:schemeClr val="bg1"/>
            </a:solidFill>
          </a:ln>
          <a:effectLst>
            <a:outerShdw blurRad="63500" sx="101000" sy="101000" algn="ctr" rotWithShape="0">
              <a:prstClr val="black">
                <a:alpha val="40000"/>
              </a:prstClr>
            </a:outerShdw>
          </a:effectLst>
        </p:spPr>
      </p:pic>
      <p:sp>
        <p:nvSpPr>
          <p:cNvPr id="9" name="Zeshoek 6">
            <a:hlinkClick r:id="rId7" action="ppaction://hlinksldjump"/>
          </p:cNvPr>
          <p:cNvSpPr/>
          <p:nvPr/>
        </p:nvSpPr>
        <p:spPr>
          <a:xfrm>
            <a:off x="4858389"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WAT DOEN BIJEN?</a:t>
            </a:r>
          </a:p>
        </p:txBody>
      </p:sp>
      <p:sp>
        <p:nvSpPr>
          <p:cNvPr id="10" name="Zeshoek 7">
            <a:hlinkClick r:id="rId8" action="ppaction://hlinksldjump"/>
          </p:cNvPr>
          <p:cNvSpPr/>
          <p:nvPr/>
        </p:nvSpPr>
        <p:spPr>
          <a:xfrm>
            <a:off x="7309137"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GEVAREN VOOR DE BIJ</a:t>
            </a:r>
          </a:p>
        </p:txBody>
      </p:sp>
      <p:sp>
        <p:nvSpPr>
          <p:cNvPr id="11" name="Zeshoek 8">
            <a:hlinkClick r:id="rId9" action="ppaction://hlinksldjump"/>
          </p:cNvPr>
          <p:cNvSpPr/>
          <p:nvPr/>
        </p:nvSpPr>
        <p:spPr>
          <a:xfrm>
            <a:off x="9759885"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HELP DE BIJEN</a:t>
            </a:r>
          </a:p>
        </p:txBody>
      </p:sp>
      <p:sp>
        <p:nvSpPr>
          <p:cNvPr id="2" name="TextBox 1"/>
          <p:cNvSpPr txBox="1"/>
          <p:nvPr/>
        </p:nvSpPr>
        <p:spPr>
          <a:xfrm>
            <a:off x="2264588" y="3614055"/>
            <a:ext cx="2307772" cy="830997"/>
          </a:xfrm>
          <a:prstGeom prst="rect">
            <a:avLst/>
          </a:prstGeom>
          <a:noFill/>
        </p:spPr>
        <p:txBody>
          <a:bodyPr wrap="square" rtlCol="0">
            <a:spAutoFit/>
          </a:bodyPr>
          <a:lstStyle/>
          <a:p>
            <a:r>
              <a:rPr lang="nl-NL" sz="2400" dirty="0">
                <a:latin typeface="Kristen ITC" panose="03050502040202030202" pitchFamily="66" charset="0"/>
                <a:ea typeface="Microsoft Yi Baiti" panose="03000500000000000000" pitchFamily="66" charset="0"/>
              </a:rPr>
              <a:t>B</a:t>
            </a:r>
            <a:r>
              <a:rPr lang="nl-NL" sz="2400" dirty="0" smtClean="0">
                <a:latin typeface="Kristen ITC" panose="03050502040202030202" pitchFamily="66" charset="0"/>
                <a:ea typeface="Microsoft Yi Baiti" panose="03000500000000000000" pitchFamily="66" charset="0"/>
              </a:rPr>
              <a:t>ekijk </a:t>
            </a:r>
            <a:r>
              <a:rPr lang="nl-NL" sz="2400" dirty="0">
                <a:latin typeface="Kristen ITC" panose="03050502040202030202" pitchFamily="66" charset="0"/>
                <a:ea typeface="Microsoft Yi Baiti" panose="03000500000000000000" pitchFamily="66" charset="0"/>
              </a:rPr>
              <a:t>daarna </a:t>
            </a:r>
            <a:r>
              <a:rPr lang="nl-NL" sz="2400" dirty="0">
                <a:latin typeface="Kristen ITC" panose="03050502040202030202" pitchFamily="66" charset="0"/>
                <a:ea typeface="Microsoft Yi Baiti" panose="03000500000000000000" pitchFamily="66" charset="0"/>
                <a:hlinkClick r:id="rId10"/>
              </a:rPr>
              <a:t>dit filmpje</a:t>
            </a:r>
            <a:endParaRPr lang="nl-NL" sz="2400" dirty="0">
              <a:latin typeface="Kristen ITC" panose="03050502040202030202" pitchFamily="66" charset="0"/>
            </a:endParaRPr>
          </a:p>
        </p:txBody>
      </p:sp>
      <p:sp>
        <p:nvSpPr>
          <p:cNvPr id="12" name="Arc 11"/>
          <p:cNvSpPr/>
          <p:nvPr/>
        </p:nvSpPr>
        <p:spPr>
          <a:xfrm rot="13754328">
            <a:off x="4019422" y="2858196"/>
            <a:ext cx="680151" cy="1511717"/>
          </a:xfrm>
          <a:prstGeom prst="arc">
            <a:avLst>
              <a:gd name="adj1" fmla="val 20199068"/>
              <a:gd name="adj2" fmla="val 4478063"/>
            </a:avLst>
          </a:prstGeom>
          <a:noFill/>
          <a:ln w="12700">
            <a:solidFill>
              <a:schemeClr val="tx1"/>
            </a:solidFill>
            <a:headEnd type="none" w="med" len="med"/>
            <a:tailEnd type="arrow" w="med" len="med"/>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txBody>
          <a:bodyPr rtlCol="0" anchor="ctr"/>
          <a:lstStyle/>
          <a:p>
            <a:pPr algn="ctr"/>
            <a:endParaRPr lang="nl-NL" dirty="0"/>
          </a:p>
        </p:txBody>
      </p:sp>
      <p:sp>
        <p:nvSpPr>
          <p:cNvPr id="3" name="Isosceles Triangle 2"/>
          <p:cNvSpPr/>
          <p:nvPr/>
        </p:nvSpPr>
        <p:spPr>
          <a:xfrm rot="5400000">
            <a:off x="8100983" y="3131926"/>
            <a:ext cx="505925" cy="458332"/>
          </a:xfrm>
          <a:prstGeom prst="triangl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endParaRPr>
          </a:p>
        </p:txBody>
      </p:sp>
      <p:sp>
        <p:nvSpPr>
          <p:cNvPr id="13" name="Wolkvormige toelichting 11"/>
          <p:cNvSpPr/>
          <p:nvPr/>
        </p:nvSpPr>
        <p:spPr>
          <a:xfrm>
            <a:off x="2762533" y="51011"/>
            <a:ext cx="2391518" cy="1734607"/>
          </a:xfrm>
          <a:prstGeom prst="cloudCallout">
            <a:avLst>
              <a:gd name="adj1" fmla="val -67509"/>
              <a:gd name="adj2" fmla="val 72099"/>
            </a:avLst>
          </a:prstGeom>
          <a:solidFill>
            <a:srgbClr val="B3EBFF">
              <a:alpha val="68627"/>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smtClean="0">
                <a:solidFill>
                  <a:schemeClr val="tx1"/>
                </a:solidFill>
                <a:latin typeface="+mj-lt"/>
                <a:ea typeface="Microsoft Yi Baiti" panose="03000500000000000000" pitchFamily="66" charset="0"/>
              </a:rPr>
              <a:t>Maak nu eerst  opdracht </a:t>
            </a:r>
            <a:r>
              <a:rPr lang="nl-NL" sz="2400" dirty="0">
                <a:solidFill>
                  <a:schemeClr val="tx1"/>
                </a:solidFill>
                <a:latin typeface="+mj-lt"/>
                <a:ea typeface="Microsoft Yi Baiti" panose="03000500000000000000" pitchFamily="66" charset="0"/>
              </a:rPr>
              <a:t>2</a:t>
            </a:r>
            <a:r>
              <a:rPr lang="nl-NL" sz="2400" dirty="0" smtClean="0">
                <a:solidFill>
                  <a:schemeClr val="tx1"/>
                </a:solidFill>
                <a:latin typeface="+mj-lt"/>
                <a:ea typeface="Microsoft Yi Baiti" panose="03000500000000000000" pitchFamily="66" charset="0"/>
              </a:rPr>
              <a:t> </a:t>
            </a:r>
            <a:endParaRPr lang="nl-NL" sz="2400" dirty="0">
              <a:solidFill>
                <a:schemeClr val="tx1"/>
              </a:solidFill>
              <a:latin typeface="+mj-lt"/>
              <a:ea typeface="Microsoft Yi Baiti" panose="03000500000000000000" pitchFamily="66" charset="0"/>
            </a:endParaRPr>
          </a:p>
        </p:txBody>
      </p:sp>
      <p:sp>
        <p:nvSpPr>
          <p:cNvPr id="4" name="Rectangle 3">
            <a:hlinkClick r:id="rId10"/>
          </p:cNvPr>
          <p:cNvSpPr/>
          <p:nvPr/>
        </p:nvSpPr>
        <p:spPr>
          <a:xfrm>
            <a:off x="4945994" y="1557241"/>
            <a:ext cx="6752519" cy="37974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5"/>
          <p:cNvSpPr/>
          <p:nvPr/>
        </p:nvSpPr>
        <p:spPr>
          <a:xfrm>
            <a:off x="0" y="-264674"/>
            <a:ext cx="12439650" cy="713960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Picture 4"/>
          <p:cNvPicPr>
            <a:picLocks noChangeAspect="1"/>
          </p:cNvPicPr>
          <p:nvPr/>
        </p:nvPicPr>
        <p:blipFill rotWithShape="1">
          <a:blip r:embed="rId11"/>
          <a:srcRect l="20594" t="40807" r="65902" b="37976"/>
          <a:stretch/>
        </p:blipFill>
        <p:spPr>
          <a:xfrm>
            <a:off x="4161569" y="1529423"/>
            <a:ext cx="3868862" cy="3799154"/>
          </a:xfrm>
          <a:prstGeom prst="rect">
            <a:avLst/>
          </a:prstGeom>
          <a:ln w="76200">
            <a:solidFill>
              <a:schemeClr val="bg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11066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fade">
                                      <p:cBhvr>
                                        <p:cTn id="20" dur="500"/>
                                        <p:tgtEl>
                                          <p:spTgt spid="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73000" r="-2000" b="-73000"/>
          </a:stretch>
        </a:blipFill>
        <a:effectLst/>
      </p:bgPr>
    </p:bg>
    <p:spTree>
      <p:nvGrpSpPr>
        <p:cNvPr id="1" name=""/>
        <p:cNvGrpSpPr/>
        <p:nvPr/>
      </p:nvGrpSpPr>
      <p:grpSpPr>
        <a:xfrm>
          <a:off x="0" y="0"/>
          <a:ext cx="0" cy="0"/>
          <a:chOff x="0" y="0"/>
          <a:chExt cx="0" cy="0"/>
        </a:xfrm>
      </p:grpSpPr>
      <p:sp>
        <p:nvSpPr>
          <p:cNvPr id="2" name="TextBox 1"/>
          <p:cNvSpPr txBox="1"/>
          <p:nvPr/>
        </p:nvSpPr>
        <p:spPr>
          <a:xfrm>
            <a:off x="3619088" y="768444"/>
            <a:ext cx="7490308" cy="1415772"/>
          </a:xfrm>
          <a:prstGeom prst="rect">
            <a:avLst/>
          </a:prstGeom>
          <a:noFill/>
        </p:spPr>
        <p:txBody>
          <a:bodyPr wrap="square" rtlCol="0">
            <a:spAutoFit/>
          </a:bodyPr>
          <a:lstStyle/>
          <a:p>
            <a:pPr algn="ctr"/>
            <a:r>
              <a:rPr lang="nl-NL" sz="3200" dirty="0" smtClean="0">
                <a:solidFill>
                  <a:prstClr val="black"/>
                </a:solidFill>
                <a:latin typeface="Kristen ITC" panose="03050502040202030202" pitchFamily="66" charset="0"/>
              </a:rPr>
              <a:t>Leerdoel: je weet nu…</a:t>
            </a:r>
          </a:p>
          <a:p>
            <a:pPr algn="ctr"/>
            <a:endParaRPr lang="nl-NL" dirty="0">
              <a:solidFill>
                <a:prstClr val="black"/>
              </a:solidFill>
            </a:endParaRPr>
          </a:p>
          <a:p>
            <a:pPr algn="ctr"/>
            <a:endParaRPr lang="nl-NL" dirty="0" smtClean="0">
              <a:solidFill>
                <a:prstClr val="black"/>
              </a:solidFill>
            </a:endParaRPr>
          </a:p>
          <a:p>
            <a:pPr algn="ctr"/>
            <a:endParaRPr lang="nl-NL" dirty="0">
              <a:solidFill>
                <a:prstClr val="black"/>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896" y="1553801"/>
            <a:ext cx="4685613" cy="4930392"/>
          </a:xfrm>
          <a:prstGeom prst="rect">
            <a:avLst/>
          </a:prstGeom>
          <a:effectLst>
            <a:outerShdw blurRad="50800" dist="38100" algn="l" rotWithShape="0">
              <a:prstClr val="black">
                <a:alpha val="40000"/>
              </a:prstClr>
            </a:outerShdw>
          </a:effectLst>
        </p:spPr>
      </p:pic>
      <p:sp>
        <p:nvSpPr>
          <p:cNvPr id="8" name="Rectangle 7"/>
          <p:cNvSpPr/>
          <p:nvPr/>
        </p:nvSpPr>
        <p:spPr>
          <a:xfrm>
            <a:off x="4985501" y="1290350"/>
            <a:ext cx="6861342" cy="584775"/>
          </a:xfrm>
          <a:prstGeom prst="rect">
            <a:avLst/>
          </a:prstGeom>
        </p:spPr>
        <p:txBody>
          <a:bodyPr wrap="square">
            <a:spAutoFit/>
          </a:bodyPr>
          <a:lstStyle/>
          <a:p>
            <a:r>
              <a:rPr lang="nl-NL" sz="3200" spc="3" dirty="0" smtClean="0">
                <a:latin typeface="Kristen ITC" panose="03050502040202030202" pitchFamily="66" charset="0"/>
              </a:rPr>
              <a:t>hoe bijen met elkaar ‘praten’. </a:t>
            </a:r>
            <a:endParaRPr lang="nl-NL" sz="3200" dirty="0">
              <a:latin typeface="Kristen ITC" panose="03050502040202030202" pitchFamily="66" charset="0"/>
            </a:endParaRPr>
          </a:p>
        </p:txBody>
      </p:sp>
      <p:sp>
        <p:nvSpPr>
          <p:cNvPr id="11" name="Oval Callout 10"/>
          <p:cNvSpPr/>
          <p:nvPr/>
        </p:nvSpPr>
        <p:spPr>
          <a:xfrm rot="357770">
            <a:off x="4461448" y="3225300"/>
            <a:ext cx="4245667" cy="1975579"/>
          </a:xfrm>
          <a:prstGeom prst="wedgeEllipseCallout">
            <a:avLst>
              <a:gd name="adj1" fmla="val -73560"/>
              <a:gd name="adj2" fmla="val -34784"/>
            </a:avLst>
          </a:prstGeom>
          <a:ln>
            <a:solidFill>
              <a:srgbClr val="F8E81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2400" dirty="0">
                <a:latin typeface="+mj-lt"/>
                <a:ea typeface="Microsoft Yi Baiti" panose="03000500000000000000" pitchFamily="66" charset="0"/>
              </a:rPr>
              <a:t>Wist je dat een bij 200 keer per seconde met zijn vleugels slaat?</a:t>
            </a:r>
          </a:p>
          <a:p>
            <a:pPr algn="ctr"/>
            <a:endParaRPr lang="nl-NL" sz="2400" dirty="0">
              <a:latin typeface="+mj-lt"/>
              <a:ea typeface="Microsoft Yi Baiti" panose="03000500000000000000" pitchFamily="66"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915" y="6365128"/>
            <a:ext cx="2204356" cy="344899"/>
          </a:xfrm>
          <a:prstGeom prst="rect">
            <a:avLst/>
          </a:prstGeom>
        </p:spPr>
      </p:pic>
    </p:spTree>
    <p:extLst>
      <p:ext uri="{BB962C8B-B14F-4D97-AF65-F5344CB8AC3E}">
        <p14:creationId xmlns:p14="http://schemas.microsoft.com/office/powerpoint/2010/main" val="7681476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73000" r="-2000" b="-73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238643">
            <a:off x="-3105038" y="3325679"/>
            <a:ext cx="4103600" cy="2842218"/>
          </a:xfrm>
          <a:prstGeom prst="rect">
            <a:avLst/>
          </a:prstGeom>
          <a:noFill/>
          <a:ln>
            <a:noFill/>
          </a:ln>
        </p:spPr>
      </p:pic>
      <p:sp>
        <p:nvSpPr>
          <p:cNvPr id="8" name="Zeshoek 7">
            <a:hlinkClick r:id="rId5" action="ppaction://hlinksldjump"/>
          </p:cNvPr>
          <p:cNvSpPr/>
          <p:nvPr/>
        </p:nvSpPr>
        <p:spPr>
          <a:xfrm>
            <a:off x="7309137"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GEVAREN VOOR DE BIJ</a:t>
            </a:r>
          </a:p>
        </p:txBody>
      </p:sp>
      <p:sp>
        <p:nvSpPr>
          <p:cNvPr id="9" name="Zeshoek 8">
            <a:hlinkClick r:id="rId6" action="ppaction://hlinksldjump"/>
          </p:cNvPr>
          <p:cNvSpPr/>
          <p:nvPr/>
        </p:nvSpPr>
        <p:spPr>
          <a:xfrm>
            <a:off x="9759885"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HELP DE BIJEN</a:t>
            </a:r>
          </a:p>
        </p:txBody>
      </p:sp>
      <p:sp>
        <p:nvSpPr>
          <p:cNvPr id="10" name="Rectangle 9"/>
          <p:cNvSpPr/>
          <p:nvPr/>
        </p:nvSpPr>
        <p:spPr>
          <a:xfrm>
            <a:off x="1475238" y="1397454"/>
            <a:ext cx="9619148" cy="1015663"/>
          </a:xfrm>
          <a:prstGeom prst="rect">
            <a:avLst/>
          </a:prstGeom>
        </p:spPr>
        <p:txBody>
          <a:bodyPr wrap="square">
            <a:spAutoFit/>
          </a:bodyPr>
          <a:lstStyle/>
          <a:p>
            <a:r>
              <a:rPr lang="en-US" sz="6000" b="1" dirty="0" smtClean="0">
                <a:solidFill>
                  <a:prstClr val="black"/>
                </a:solidFill>
                <a:latin typeface="HelveticaNeueLT Std" panose="020B0604020202020204" pitchFamily="34" charset="0"/>
                <a:ea typeface="Microsoft Yi Baiti" panose="03000500000000000000" pitchFamily="66" charset="0"/>
                <a:cs typeface="+mj-cs"/>
              </a:rPr>
              <a:t>GEVAREN VOOR DE BIJ</a:t>
            </a:r>
            <a:endParaRPr lang="nl-NL" sz="6000" b="1" dirty="0">
              <a:latin typeface="HelveticaNeueLT Std" panose="020B0604020202020204" pitchFamily="34" charset="0"/>
            </a:endParaRPr>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3915" y="6365128"/>
            <a:ext cx="2204356" cy="344899"/>
          </a:xfrm>
          <a:prstGeom prst="rect">
            <a:avLst/>
          </a:prstGeom>
        </p:spPr>
      </p:pic>
    </p:spTree>
    <p:extLst>
      <p:ext uri="{BB962C8B-B14F-4D97-AF65-F5344CB8AC3E}">
        <p14:creationId xmlns:p14="http://schemas.microsoft.com/office/powerpoint/2010/main" val="317659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withEffect">
                                  <p:stCondLst>
                                    <p:cond delay="0"/>
                                  </p:stCondLst>
                                  <p:childTnLst>
                                    <p:animMotion origin="layout" path="M 0.01068 -0.1588 L 0.27409 -0.07176 C 0.32813 -0.05208 0.41055 -0.04097 0.49766 -0.04097 C 0.59492 -0.04097 0.67409 -0.05208 0.72878 -0.07176 L 0.99349 -0.1588 " pathEditMode="relative" rAng="0" ptsTypes="AAAAA">
                                      <p:cBhvr>
                                        <p:cTn id="6" dur="5000" fill="hold"/>
                                        <p:tgtEl>
                                          <p:spTgt spid="5"/>
                                        </p:tgtEl>
                                        <p:attrNameLst>
                                          <p:attrName>ppt_x</p:attrName>
                                          <p:attrName>ppt_y</p:attrName>
                                        </p:attrNameLst>
                                      </p:cBhvr>
                                      <p:rCtr x="49141" y="588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92000"/>
            <a:lum/>
          </a:blip>
          <a:srcRect/>
          <a:stretch>
            <a:fillRect l="-2000" t="-73000" r="-2000" b="-73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rot="423507">
            <a:off x="1867449" y="3686475"/>
            <a:ext cx="2942232" cy="1314125"/>
          </a:xfrm>
        </p:spPr>
        <p:txBody>
          <a:bodyPr>
            <a:normAutofit/>
          </a:bodyPr>
          <a:lstStyle/>
          <a:p>
            <a:pPr marL="0" indent="0" algn="ctr">
              <a:spcBef>
                <a:spcPts val="0"/>
              </a:spcBef>
              <a:buNone/>
            </a:pPr>
            <a:r>
              <a:rPr lang="nl-NL" sz="2000" dirty="0" smtClean="0">
                <a:latin typeface="Kristen ITC" panose="03050502040202030202" pitchFamily="66" charset="0"/>
                <a:ea typeface="Microsoft Yi Baiti" panose="03000500000000000000" pitchFamily="66" charset="0"/>
              </a:rPr>
              <a:t>Bekijk daarna </a:t>
            </a:r>
            <a:r>
              <a:rPr lang="nl-NL" sz="2000" dirty="0" smtClean="0">
                <a:latin typeface="Kristen ITC" panose="03050502040202030202" pitchFamily="66" charset="0"/>
                <a:ea typeface="Microsoft Yi Baiti" panose="03000500000000000000" pitchFamily="66" charset="0"/>
                <a:hlinkClick r:id="rId5"/>
              </a:rPr>
              <a:t>dit </a:t>
            </a:r>
            <a:r>
              <a:rPr lang="nl-NL" sz="2000" dirty="0">
                <a:latin typeface="Kristen ITC" panose="03050502040202030202" pitchFamily="66" charset="0"/>
                <a:ea typeface="Microsoft Yi Baiti" panose="03000500000000000000" pitchFamily="66" charset="0"/>
                <a:hlinkClick r:id="rId5"/>
              </a:rPr>
              <a:t>filmpje</a:t>
            </a:r>
            <a:r>
              <a:rPr lang="nl-NL" sz="2000" dirty="0">
                <a:latin typeface="Kristen ITC" panose="03050502040202030202" pitchFamily="66" charset="0"/>
                <a:ea typeface="Microsoft Yi Baiti" panose="03000500000000000000" pitchFamily="66" charset="0"/>
              </a:rPr>
              <a:t> </a:t>
            </a:r>
            <a:r>
              <a:rPr lang="nl-NL" sz="2000" dirty="0" smtClean="0">
                <a:latin typeface="Kristen ITC" panose="03050502040202030202" pitchFamily="66" charset="0"/>
                <a:ea typeface="Microsoft Yi Baiti" panose="03000500000000000000" pitchFamily="66" charset="0"/>
              </a:rPr>
              <a:t>van </a:t>
            </a:r>
            <a:r>
              <a:rPr lang="nl-NL" sz="2000" dirty="0" err="1" smtClean="0">
                <a:latin typeface="Kristen ITC" panose="03050502040202030202" pitchFamily="66" charset="0"/>
                <a:ea typeface="Microsoft Yi Baiti" panose="03000500000000000000" pitchFamily="66" charset="0"/>
              </a:rPr>
              <a:t>Schooltv</a:t>
            </a:r>
            <a:r>
              <a:rPr lang="nl-NL" sz="2000" dirty="0" smtClean="0">
                <a:latin typeface="Kristen ITC" panose="03050502040202030202" pitchFamily="66" charset="0"/>
                <a:ea typeface="Microsoft Yi Baiti" panose="03000500000000000000" pitchFamily="66" charset="0"/>
              </a:rPr>
              <a:t>, over de bedreigingen voor de bij. </a:t>
            </a:r>
          </a:p>
        </p:txBody>
      </p:sp>
      <p:sp>
        <p:nvSpPr>
          <p:cNvPr id="8" name="Zeshoek 7">
            <a:hlinkClick r:id="rId6" action="ppaction://hlinksldjump"/>
          </p:cNvPr>
          <p:cNvSpPr/>
          <p:nvPr/>
        </p:nvSpPr>
        <p:spPr>
          <a:xfrm>
            <a:off x="7309137"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GEVAREN VOOR DE BIJ</a:t>
            </a:r>
          </a:p>
        </p:txBody>
      </p:sp>
      <p:sp>
        <p:nvSpPr>
          <p:cNvPr id="9" name="Zeshoek 8">
            <a:hlinkClick r:id="rId7" action="ppaction://hlinksldjump"/>
          </p:cNvPr>
          <p:cNvSpPr/>
          <p:nvPr/>
        </p:nvSpPr>
        <p:spPr>
          <a:xfrm>
            <a:off x="9759885"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HELP DE BIJEN</a:t>
            </a:r>
          </a:p>
        </p:txBody>
      </p:sp>
      <p:sp>
        <p:nvSpPr>
          <p:cNvPr id="12" name="Arc 11"/>
          <p:cNvSpPr/>
          <p:nvPr/>
        </p:nvSpPr>
        <p:spPr>
          <a:xfrm rot="14696819">
            <a:off x="4090336" y="2982351"/>
            <a:ext cx="449785" cy="1067006"/>
          </a:xfrm>
          <a:prstGeom prst="arc">
            <a:avLst>
              <a:gd name="adj1" fmla="val 17590220"/>
              <a:gd name="adj2" fmla="val 4409477"/>
            </a:avLst>
          </a:prstGeom>
          <a:noFill/>
          <a:ln w="12700">
            <a:solidFill>
              <a:schemeClr val="tx1"/>
            </a:solidFill>
            <a:headEnd type="none" w="med" len="med"/>
            <a:tailEnd type="arrow" w="med" len="med"/>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txBody>
          <a:bodyPr rtlCol="0" anchor="ctr"/>
          <a:lstStyle/>
          <a:p>
            <a:pPr algn="ctr"/>
            <a:endParaRPr lang="nl-NL" dirty="0"/>
          </a:p>
        </p:txBody>
      </p:sp>
      <p:sp>
        <p:nvSpPr>
          <p:cNvPr id="10" name="Isosceles Triangle 9"/>
          <p:cNvSpPr/>
          <p:nvPr/>
        </p:nvSpPr>
        <p:spPr>
          <a:xfrm rot="5400000">
            <a:off x="5886643" y="4159610"/>
            <a:ext cx="425402" cy="337888"/>
          </a:xfrm>
          <a:prstGeom prst="triangl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endParaRPr>
          </a:p>
        </p:txBody>
      </p:sp>
      <p:pic>
        <p:nvPicPr>
          <p:cNvPr id="5" name="ndHF5Up5s04"/>
          <p:cNvPicPr>
            <a:picLocks noRot="1" noChangeAspect="1"/>
          </p:cNvPicPr>
          <p:nvPr>
            <a:videoFile r:link="rId1"/>
          </p:nvPr>
        </p:nvPicPr>
        <p:blipFill>
          <a:blip r:embed="rId8"/>
          <a:stretch>
            <a:fillRect/>
          </a:stretch>
        </p:blipFill>
        <p:spPr>
          <a:xfrm>
            <a:off x="5001981" y="1887414"/>
            <a:ext cx="6839546" cy="3847245"/>
          </a:xfrm>
          <a:prstGeom prst="rect">
            <a:avLst/>
          </a:prstGeom>
          <a:ln w="76200">
            <a:solidFill>
              <a:schemeClr val="bg1"/>
            </a:solidFill>
          </a:ln>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106618">
            <a:off x="219439" y="1587195"/>
            <a:ext cx="1309748" cy="1136861"/>
          </a:xfrm>
          <a:prstGeom prst="rect">
            <a:avLst/>
          </a:prstGeom>
        </p:spPr>
      </p:pic>
      <p:sp>
        <p:nvSpPr>
          <p:cNvPr id="15" name="Wolkvormige toelichting 11"/>
          <p:cNvSpPr/>
          <p:nvPr/>
        </p:nvSpPr>
        <p:spPr>
          <a:xfrm>
            <a:off x="1371600" y="68917"/>
            <a:ext cx="4558800" cy="2047750"/>
          </a:xfrm>
          <a:prstGeom prst="cloudCallout">
            <a:avLst>
              <a:gd name="adj1" fmla="val -48770"/>
              <a:gd name="adj2" fmla="val 47350"/>
            </a:avLst>
          </a:prstGeom>
          <a:solidFill>
            <a:srgbClr val="B3EBFF">
              <a:alpha val="68627"/>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latin typeface="+mj-lt"/>
                <a:ea typeface="Microsoft Yi Baiti" panose="03000500000000000000" pitchFamily="66" charset="0"/>
              </a:rPr>
              <a:t>Het gaat niet goed met de bijen. Wat is er aan de hand?</a:t>
            </a:r>
          </a:p>
          <a:p>
            <a:pPr algn="ctr"/>
            <a:endParaRPr lang="nl-NL" dirty="0" smtClean="0">
              <a:solidFill>
                <a:schemeClr val="tx1"/>
              </a:solidFill>
              <a:latin typeface="+mj-lt"/>
              <a:ea typeface="Microsoft Yi Baiti" panose="03000500000000000000" pitchFamily="66" charset="0"/>
            </a:endParaRPr>
          </a:p>
          <a:p>
            <a:pPr algn="ctr"/>
            <a:r>
              <a:rPr lang="nl-NL" dirty="0" smtClean="0">
                <a:solidFill>
                  <a:schemeClr val="tx1"/>
                </a:solidFill>
                <a:latin typeface="+mj-lt"/>
                <a:ea typeface="Microsoft Yi Baiti" panose="03000500000000000000" pitchFamily="66" charset="0"/>
              </a:rPr>
              <a:t>Maak opdracht 3 op het werkblad.</a:t>
            </a:r>
            <a:endParaRPr lang="nl-NL" dirty="0">
              <a:solidFill>
                <a:schemeClr val="tx1"/>
              </a:solidFill>
              <a:latin typeface="+mj-lt"/>
              <a:ea typeface="Microsoft Yi Baiti" panose="03000500000000000000" pitchFamily="66" charset="0"/>
            </a:endParaRPr>
          </a:p>
        </p:txBody>
      </p:sp>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3915" y="6397786"/>
            <a:ext cx="2204356" cy="344899"/>
          </a:xfrm>
          <a:prstGeom prst="rect">
            <a:avLst/>
          </a:prstGeom>
        </p:spPr>
      </p:pic>
    </p:spTree>
    <p:extLst>
      <p:ext uri="{BB962C8B-B14F-4D97-AF65-F5344CB8AC3E}">
        <p14:creationId xmlns:p14="http://schemas.microsoft.com/office/powerpoint/2010/main" val="417363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100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100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inhoud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62046"/>
            <a:ext cx="12454359" cy="6137219"/>
          </a:xfrm>
        </p:spPr>
      </p:pic>
      <p:sp>
        <p:nvSpPr>
          <p:cNvPr id="7" name="Zeshoek 7">
            <a:hlinkClick r:id="rId4" action="ppaction://hlinksldjump"/>
          </p:cNvPr>
          <p:cNvSpPr/>
          <p:nvPr/>
        </p:nvSpPr>
        <p:spPr>
          <a:xfrm>
            <a:off x="7309137"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GEVAREN VOOR DE BIJ</a:t>
            </a:r>
          </a:p>
        </p:txBody>
      </p:sp>
      <p:sp>
        <p:nvSpPr>
          <p:cNvPr id="9" name="Zeshoek 8">
            <a:hlinkClick r:id="rId5" action="ppaction://hlinksldjump"/>
          </p:cNvPr>
          <p:cNvSpPr/>
          <p:nvPr/>
        </p:nvSpPr>
        <p:spPr>
          <a:xfrm>
            <a:off x="9759885"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HELP DE BIJEN</a:t>
            </a:r>
          </a:p>
        </p:txBody>
      </p:sp>
      <p:sp>
        <p:nvSpPr>
          <p:cNvPr id="2" name="Rectangle 1"/>
          <p:cNvSpPr/>
          <p:nvPr/>
        </p:nvSpPr>
        <p:spPr>
          <a:xfrm>
            <a:off x="3676650" y="1117544"/>
            <a:ext cx="3390900" cy="590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tangle 9"/>
          <p:cNvSpPr/>
          <p:nvPr/>
        </p:nvSpPr>
        <p:spPr>
          <a:xfrm>
            <a:off x="3295649" y="1971554"/>
            <a:ext cx="3892551" cy="9049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p:cNvSpPr/>
          <p:nvPr/>
        </p:nvSpPr>
        <p:spPr>
          <a:xfrm>
            <a:off x="3660773" y="3466858"/>
            <a:ext cx="1711327"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11"/>
          <p:cNvSpPr/>
          <p:nvPr/>
        </p:nvSpPr>
        <p:spPr>
          <a:xfrm>
            <a:off x="6632573" y="4940058"/>
            <a:ext cx="4149727" cy="990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12"/>
          <p:cNvSpPr/>
          <p:nvPr/>
        </p:nvSpPr>
        <p:spPr>
          <a:xfrm>
            <a:off x="7188201" y="1066800"/>
            <a:ext cx="4076700" cy="1054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13"/>
          <p:cNvSpPr/>
          <p:nvPr/>
        </p:nvSpPr>
        <p:spPr>
          <a:xfrm>
            <a:off x="7309137" y="2032033"/>
            <a:ext cx="1212563" cy="520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06618">
            <a:off x="9556891" y="3864918"/>
            <a:ext cx="1057992" cy="906478"/>
          </a:xfrm>
          <a:prstGeom prst="rect">
            <a:avLst/>
          </a:prstGeom>
        </p:spPr>
      </p:pic>
      <p:sp>
        <p:nvSpPr>
          <p:cNvPr id="16" name="Wolkvormige toelichting 11"/>
          <p:cNvSpPr/>
          <p:nvPr/>
        </p:nvSpPr>
        <p:spPr>
          <a:xfrm>
            <a:off x="10606492" y="3025654"/>
            <a:ext cx="1579153" cy="1292630"/>
          </a:xfrm>
          <a:prstGeom prst="cloudCallout">
            <a:avLst>
              <a:gd name="adj1" fmla="val -56942"/>
              <a:gd name="adj2" fmla="val 51485"/>
            </a:avLst>
          </a:prstGeom>
          <a:solidFill>
            <a:srgbClr val="B3EBFF">
              <a:alpha val="68627"/>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smtClean="0">
                <a:solidFill>
                  <a:schemeClr val="tx1"/>
                </a:solidFill>
                <a:latin typeface="+mj-lt"/>
                <a:ea typeface="Microsoft Yi Baiti" panose="03000500000000000000" pitchFamily="66" charset="0"/>
              </a:rPr>
              <a:t>Maak nu opdracht 4.</a:t>
            </a:r>
            <a:endParaRPr lang="nl-NL" dirty="0">
              <a:solidFill>
                <a:schemeClr val="tx1"/>
              </a:solidFill>
              <a:latin typeface="+mj-lt"/>
              <a:ea typeface="Microsoft Yi Baiti" panose="03000500000000000000" pitchFamily="66" charset="0"/>
            </a:endParaRPr>
          </a:p>
        </p:txBody>
      </p:sp>
    </p:spTree>
    <p:extLst>
      <p:ext uri="{BB962C8B-B14F-4D97-AF65-F5344CB8AC3E}">
        <p14:creationId xmlns:p14="http://schemas.microsoft.com/office/powerpoint/2010/main" val="344655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par>
                                <p:cTn id="28" presetID="1" presetClass="exit"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12" grpId="0" animBg="1"/>
      <p:bldP spid="13" grpId="0" animBg="1"/>
      <p:bldP spid="14"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73000" r="-2000" b="-73000"/>
          </a:stretch>
        </a:blipFill>
        <a:effectLst/>
      </p:bgPr>
    </p:bg>
    <p:spTree>
      <p:nvGrpSpPr>
        <p:cNvPr id="1" name=""/>
        <p:cNvGrpSpPr/>
        <p:nvPr/>
      </p:nvGrpSpPr>
      <p:grpSpPr>
        <a:xfrm>
          <a:off x="0" y="0"/>
          <a:ext cx="0" cy="0"/>
          <a:chOff x="0" y="0"/>
          <a:chExt cx="0" cy="0"/>
        </a:xfrm>
      </p:grpSpPr>
      <p:sp>
        <p:nvSpPr>
          <p:cNvPr id="2" name="TextBox 1"/>
          <p:cNvSpPr txBox="1"/>
          <p:nvPr/>
        </p:nvSpPr>
        <p:spPr>
          <a:xfrm>
            <a:off x="3261881" y="737713"/>
            <a:ext cx="7490308" cy="1415772"/>
          </a:xfrm>
          <a:prstGeom prst="rect">
            <a:avLst/>
          </a:prstGeom>
          <a:noFill/>
        </p:spPr>
        <p:txBody>
          <a:bodyPr wrap="square" rtlCol="0">
            <a:spAutoFit/>
          </a:bodyPr>
          <a:lstStyle/>
          <a:p>
            <a:pPr algn="ctr"/>
            <a:r>
              <a:rPr lang="nl-NL" sz="3200" dirty="0" smtClean="0">
                <a:solidFill>
                  <a:prstClr val="black"/>
                </a:solidFill>
                <a:latin typeface="Kristen ITC" panose="03050502040202030202" pitchFamily="66" charset="0"/>
              </a:rPr>
              <a:t>Leerdoel: je weet nu…</a:t>
            </a:r>
          </a:p>
          <a:p>
            <a:pPr algn="ctr"/>
            <a:endParaRPr lang="nl-NL" dirty="0">
              <a:solidFill>
                <a:prstClr val="black"/>
              </a:solidFill>
            </a:endParaRPr>
          </a:p>
          <a:p>
            <a:pPr algn="ctr"/>
            <a:endParaRPr lang="nl-NL" dirty="0" smtClean="0">
              <a:solidFill>
                <a:prstClr val="black"/>
              </a:solidFill>
            </a:endParaRPr>
          </a:p>
          <a:p>
            <a:pPr algn="ctr"/>
            <a:endParaRPr lang="nl-NL" dirty="0">
              <a:solidFill>
                <a:prstClr val="black"/>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896" y="1341529"/>
            <a:ext cx="4685613" cy="4930392"/>
          </a:xfrm>
          <a:prstGeom prst="rect">
            <a:avLst/>
          </a:prstGeom>
          <a:effectLst>
            <a:outerShdw blurRad="50800" dist="38100" algn="l" rotWithShape="0">
              <a:prstClr val="black">
                <a:alpha val="40000"/>
              </a:prstClr>
            </a:outerShdw>
          </a:effectLst>
        </p:spPr>
      </p:pic>
      <p:sp>
        <p:nvSpPr>
          <p:cNvPr id="8" name="Rectangle 7"/>
          <p:cNvSpPr/>
          <p:nvPr/>
        </p:nvSpPr>
        <p:spPr>
          <a:xfrm>
            <a:off x="4675056" y="1272452"/>
            <a:ext cx="7657707" cy="584775"/>
          </a:xfrm>
          <a:prstGeom prst="rect">
            <a:avLst/>
          </a:prstGeom>
        </p:spPr>
        <p:txBody>
          <a:bodyPr wrap="square">
            <a:spAutoFit/>
          </a:bodyPr>
          <a:lstStyle/>
          <a:p>
            <a:r>
              <a:rPr lang="nl-NL" sz="3200" dirty="0" smtClean="0">
                <a:solidFill>
                  <a:prstClr val="black"/>
                </a:solidFill>
                <a:latin typeface="Kristen ITC" panose="03050502040202030202" pitchFamily="66" charset="0"/>
              </a:rPr>
              <a:t>minstens twee gevaren voor de bij. </a:t>
            </a:r>
            <a:endParaRPr lang="nl-NL" sz="3200" dirty="0">
              <a:solidFill>
                <a:prstClr val="black"/>
              </a:solidFill>
              <a:latin typeface="Kristen ITC" panose="03050502040202030202" pitchFamily="66" charset="0"/>
            </a:endParaRPr>
          </a:p>
        </p:txBody>
      </p:sp>
      <p:sp>
        <p:nvSpPr>
          <p:cNvPr id="11" name="Oval Callout 10"/>
          <p:cNvSpPr/>
          <p:nvPr/>
        </p:nvSpPr>
        <p:spPr>
          <a:xfrm rot="498213">
            <a:off x="4473147" y="3122836"/>
            <a:ext cx="5747485" cy="2716271"/>
          </a:xfrm>
          <a:prstGeom prst="wedgeEllipseCallout">
            <a:avLst>
              <a:gd name="adj1" fmla="val -69120"/>
              <a:gd name="adj2" fmla="val -40575"/>
            </a:avLst>
          </a:prstGeom>
          <a:ln>
            <a:solidFill>
              <a:srgbClr val="F8E81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2400" dirty="0">
                <a:latin typeface="+mj-lt"/>
                <a:ea typeface="Microsoft Yi Baiti" panose="03000500000000000000" pitchFamily="66" charset="0"/>
              </a:rPr>
              <a:t>Wist je dat honingbijen in de winter heel dicht tegen elkaar aan kruipen om het warm te krijgen. </a:t>
            </a:r>
            <a:r>
              <a:rPr lang="nl-NL" sz="2400" dirty="0" smtClean="0">
                <a:latin typeface="+mj-lt"/>
                <a:ea typeface="Microsoft Yi Baiti" panose="03000500000000000000" pitchFamily="66" charset="0"/>
              </a:rPr>
              <a:t>Om de beurt </a:t>
            </a:r>
            <a:r>
              <a:rPr lang="nl-NL" sz="2400" dirty="0">
                <a:latin typeface="+mj-lt"/>
                <a:ea typeface="Microsoft Yi Baiti" panose="03000500000000000000" pitchFamily="66" charset="0"/>
              </a:rPr>
              <a:t>mogen ze in het midden: het warmste plekje.</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915" y="6365128"/>
            <a:ext cx="2204356" cy="344899"/>
          </a:xfrm>
          <a:prstGeom prst="rect">
            <a:avLst/>
          </a:prstGeom>
        </p:spPr>
      </p:pic>
    </p:spTree>
    <p:extLst>
      <p:ext uri="{BB962C8B-B14F-4D97-AF65-F5344CB8AC3E}">
        <p14:creationId xmlns:p14="http://schemas.microsoft.com/office/powerpoint/2010/main" val="40270737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73000" r="-2000" b="-73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238643">
            <a:off x="-3105038" y="3325679"/>
            <a:ext cx="4103600" cy="2842218"/>
          </a:xfrm>
          <a:prstGeom prst="rect">
            <a:avLst/>
          </a:prstGeom>
          <a:noFill/>
          <a:ln>
            <a:noFill/>
          </a:ln>
        </p:spPr>
      </p:pic>
      <p:sp>
        <p:nvSpPr>
          <p:cNvPr id="9" name="Zeshoek 8">
            <a:hlinkClick r:id="rId5" action="ppaction://hlinksldjump"/>
          </p:cNvPr>
          <p:cNvSpPr/>
          <p:nvPr/>
        </p:nvSpPr>
        <p:spPr>
          <a:xfrm>
            <a:off x="9759885"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HELP DE BIJEN</a:t>
            </a:r>
          </a:p>
        </p:txBody>
      </p:sp>
      <p:sp>
        <p:nvSpPr>
          <p:cNvPr id="10" name="Rectangle 9"/>
          <p:cNvSpPr/>
          <p:nvPr/>
        </p:nvSpPr>
        <p:spPr>
          <a:xfrm>
            <a:off x="2754922" y="1397454"/>
            <a:ext cx="8339463" cy="1015663"/>
          </a:xfrm>
          <a:prstGeom prst="rect">
            <a:avLst/>
          </a:prstGeom>
        </p:spPr>
        <p:txBody>
          <a:bodyPr wrap="square">
            <a:spAutoFit/>
          </a:bodyPr>
          <a:lstStyle/>
          <a:p>
            <a:r>
              <a:rPr lang="en-US" sz="6000" b="1" dirty="0" smtClean="0">
                <a:solidFill>
                  <a:prstClr val="black"/>
                </a:solidFill>
                <a:latin typeface="HelveticaNeueLT Std" panose="020B0604020202020204" pitchFamily="34" charset="0"/>
                <a:ea typeface="Microsoft Yi Baiti" panose="03000500000000000000" pitchFamily="66" charset="0"/>
                <a:cs typeface="+mj-cs"/>
              </a:rPr>
              <a:t>HELP DE BIJEN</a:t>
            </a:r>
            <a:endParaRPr lang="nl-NL" sz="6000" b="1" dirty="0">
              <a:latin typeface="HelveticaNeueLT Std" panose="020B0604020202020204" pitchFamily="34" charset="0"/>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3915" y="6365128"/>
            <a:ext cx="2204356" cy="344899"/>
          </a:xfrm>
          <a:prstGeom prst="rect">
            <a:avLst/>
          </a:prstGeom>
        </p:spPr>
      </p:pic>
    </p:spTree>
    <p:extLst>
      <p:ext uri="{BB962C8B-B14F-4D97-AF65-F5344CB8AC3E}">
        <p14:creationId xmlns:p14="http://schemas.microsoft.com/office/powerpoint/2010/main" val="327926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withEffect">
                                  <p:stCondLst>
                                    <p:cond delay="0"/>
                                  </p:stCondLst>
                                  <p:childTnLst>
                                    <p:animMotion origin="layout" path="M 0.01068 -0.1588 L 0.27409 -0.07176 C 0.32813 -0.05208 0.41055 -0.04097 0.49766 -0.04097 C 0.59492 -0.04097 0.67409 -0.05208 0.72878 -0.07176 L 0.99349 -0.1588 " pathEditMode="relative" rAng="0" ptsTypes="AAAAA">
                                      <p:cBhvr>
                                        <p:cTn id="6" dur="5000" fill="hold"/>
                                        <p:tgtEl>
                                          <p:spTgt spid="5"/>
                                        </p:tgtEl>
                                        <p:attrNameLst>
                                          <p:attrName>ppt_x</p:attrName>
                                          <p:attrName>ppt_y</p:attrName>
                                        </p:attrNameLst>
                                      </p:cBhvr>
                                      <p:rCtr x="49141" y="588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2000"/>
            <a:lum/>
          </a:blip>
          <a:srcRect/>
          <a:stretch>
            <a:fillRect l="-2000" t="-73000" r="-2000" b="-73000"/>
          </a:stretch>
        </a:blipFill>
        <a:effectLst/>
      </p:bgPr>
    </p:bg>
    <p:spTree>
      <p:nvGrpSpPr>
        <p:cNvPr id="1" name=""/>
        <p:cNvGrpSpPr/>
        <p:nvPr/>
      </p:nvGrpSpPr>
      <p:grpSpPr>
        <a:xfrm>
          <a:off x="0" y="0"/>
          <a:ext cx="0" cy="0"/>
          <a:chOff x="0" y="0"/>
          <a:chExt cx="0" cy="0"/>
        </a:xfrm>
      </p:grpSpPr>
      <p:pic>
        <p:nvPicPr>
          <p:cNvPr id="16" name="Picture 15">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l="11215" t="12750" r="5407" b="9583"/>
          <a:stretch/>
        </p:blipFill>
        <p:spPr>
          <a:xfrm rot="541266">
            <a:off x="1570631" y="2405577"/>
            <a:ext cx="4219629" cy="2934896"/>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Picture 16">
            <a:hlinkClick r:id="rId6" action="ppaction://hlinksldjump"/>
          </p:cNvPr>
          <p:cNvPicPr>
            <a:picLocks noChangeAspect="1"/>
          </p:cNvPicPr>
          <p:nvPr/>
        </p:nvPicPr>
        <p:blipFill rotWithShape="1">
          <a:blip r:embed="rId7" cstate="print">
            <a:extLst>
              <a:ext uri="{28A0092B-C50C-407E-A947-70E740481C1C}">
                <a14:useLocalDpi xmlns:a14="http://schemas.microsoft.com/office/drawing/2010/main" val="0"/>
              </a:ext>
            </a:extLst>
          </a:blip>
          <a:srcRect l="8237" t="9445" r="13457" b="8056"/>
          <a:stretch/>
        </p:blipFill>
        <p:spPr>
          <a:xfrm rot="165650">
            <a:off x="7221791" y="2380280"/>
            <a:ext cx="3091033" cy="2985486"/>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3" name="Zeshoek 8">
            <a:hlinkClick r:id="rId8" action="ppaction://hlinksldjump"/>
          </p:cNvPr>
          <p:cNvSpPr/>
          <p:nvPr/>
        </p:nvSpPr>
        <p:spPr>
          <a:xfrm>
            <a:off x="9759885"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HELP DE BIJEN</a:t>
            </a:r>
          </a:p>
        </p:txBody>
      </p:sp>
      <p:sp>
        <p:nvSpPr>
          <p:cNvPr id="3" name="Rectangle 2"/>
          <p:cNvSpPr/>
          <p:nvPr/>
        </p:nvSpPr>
        <p:spPr>
          <a:xfrm>
            <a:off x="1143892" y="246230"/>
            <a:ext cx="10960282" cy="1785104"/>
          </a:xfrm>
          <a:prstGeom prst="rect">
            <a:avLst/>
          </a:prstGeom>
        </p:spPr>
        <p:txBody>
          <a:bodyPr wrap="square">
            <a:spAutoFit/>
          </a:bodyPr>
          <a:lstStyle/>
          <a:p>
            <a:pPr algn="ctr"/>
            <a:r>
              <a:rPr lang="nl-NL" sz="2200" dirty="0">
                <a:latin typeface="Kristen ITC" panose="03050502040202030202" pitchFamily="66" charset="0"/>
              </a:rPr>
              <a:t>Jullie weten </a:t>
            </a:r>
            <a:r>
              <a:rPr lang="nl-NL" sz="2200" dirty="0" smtClean="0">
                <a:latin typeface="Kristen ITC" panose="03050502040202030202" pitchFamily="66" charset="0"/>
              </a:rPr>
              <a:t>wat </a:t>
            </a:r>
            <a:r>
              <a:rPr lang="nl-NL" sz="2200" dirty="0">
                <a:latin typeface="Kristen ITC" panose="03050502040202030202" pitchFamily="66" charset="0"/>
              </a:rPr>
              <a:t>bedreigingen voor de bijen zijn. </a:t>
            </a:r>
            <a:r>
              <a:rPr lang="nl-NL" sz="2200" dirty="0" smtClean="0">
                <a:latin typeface="Kristen ITC" panose="03050502040202030202" pitchFamily="66" charset="0"/>
              </a:rPr>
              <a:t>Gelukkig </a:t>
            </a:r>
            <a:r>
              <a:rPr lang="nl-NL" sz="2200" dirty="0">
                <a:latin typeface="Kristen ITC" panose="03050502040202030202" pitchFamily="66" charset="0"/>
              </a:rPr>
              <a:t>kunnen we de </a:t>
            </a:r>
            <a:r>
              <a:rPr lang="nl-NL" sz="2200" dirty="0" smtClean="0">
                <a:latin typeface="Kristen ITC" panose="03050502040202030202" pitchFamily="66" charset="0"/>
              </a:rPr>
              <a:t>ze ook helpen</a:t>
            </a:r>
            <a:r>
              <a:rPr lang="nl-NL" sz="2200" dirty="0">
                <a:latin typeface="Kristen ITC" panose="03050502040202030202" pitchFamily="66" charset="0"/>
              </a:rPr>
              <a:t>. </a:t>
            </a:r>
            <a:endParaRPr lang="nl-NL" sz="2200" dirty="0" smtClean="0">
              <a:latin typeface="Kristen ITC" panose="03050502040202030202" pitchFamily="66" charset="0"/>
            </a:endParaRPr>
          </a:p>
          <a:p>
            <a:pPr algn="ctr"/>
            <a:endParaRPr lang="nl-NL" sz="2200" dirty="0">
              <a:latin typeface="Kristen ITC" panose="03050502040202030202" pitchFamily="66" charset="0"/>
            </a:endParaRPr>
          </a:p>
          <a:p>
            <a:pPr algn="ctr"/>
            <a:r>
              <a:rPr lang="nl-NL" sz="2200" dirty="0" smtClean="0">
                <a:latin typeface="Kristen ITC" panose="03050502040202030202" pitchFamily="66" charset="0"/>
              </a:rPr>
              <a:t>Door </a:t>
            </a:r>
            <a:r>
              <a:rPr lang="nl-NL" sz="2200" dirty="0">
                <a:latin typeface="Kristen ITC" panose="03050502040202030202" pitchFamily="66" charset="0"/>
              </a:rPr>
              <a:t>te zorgen voor voldoende voedsel zonder bestrijdingsmiddelen. Of door een huisje voor </a:t>
            </a:r>
            <a:r>
              <a:rPr lang="nl-NL" sz="2200" dirty="0" smtClean="0">
                <a:latin typeface="Kristen ITC" panose="03050502040202030202" pitchFamily="66" charset="0"/>
              </a:rPr>
              <a:t>de wilde bijen te maken</a:t>
            </a:r>
            <a:r>
              <a:rPr lang="nl-NL" sz="2200" dirty="0">
                <a:latin typeface="Kristen ITC" panose="03050502040202030202" pitchFamily="66" charset="0"/>
              </a:rPr>
              <a:t>. Wat gaat jullie klas doen</a:t>
            </a:r>
            <a:r>
              <a:rPr lang="en-US" sz="2200" dirty="0">
                <a:latin typeface="Kristen ITC" panose="03050502040202030202" pitchFamily="66" charset="0"/>
              </a:rPr>
              <a:t>?</a:t>
            </a:r>
            <a:endParaRPr lang="nl-NL" sz="2200" dirty="0">
              <a:latin typeface="Kristen ITC" panose="03050502040202030202" pitchFamily="66" charset="0"/>
            </a:endParaRPr>
          </a:p>
        </p:txBody>
      </p:sp>
      <p:sp>
        <p:nvSpPr>
          <p:cNvPr id="4" name="Rectangle 3">
            <a:hlinkClick r:id="rId4" action="ppaction://hlinksldjump"/>
          </p:cNvPr>
          <p:cNvSpPr/>
          <p:nvPr/>
        </p:nvSpPr>
        <p:spPr>
          <a:xfrm>
            <a:off x="2094113" y="5560825"/>
            <a:ext cx="3172664" cy="461665"/>
          </a:xfrm>
          <a:prstGeom prst="rect">
            <a:avLst/>
          </a:prstGeom>
        </p:spPr>
        <p:txBody>
          <a:bodyPr wrap="square">
            <a:spAutoFit/>
          </a:bodyPr>
          <a:lstStyle/>
          <a:p>
            <a:pPr algn="ctr"/>
            <a:r>
              <a:rPr lang="en-US" sz="2400" dirty="0" err="1">
                <a:latin typeface="Kristen ITC" panose="03050502040202030202" pitchFamily="66" charset="0"/>
                <a:hlinkClick r:id="rId8" action="ppaction://hlinksldjump"/>
              </a:rPr>
              <a:t>Maak</a:t>
            </a:r>
            <a:r>
              <a:rPr lang="en-US" sz="2400" dirty="0">
                <a:latin typeface="Kristen ITC" panose="03050502040202030202" pitchFamily="66" charset="0"/>
                <a:hlinkClick r:id="rId8" action="ppaction://hlinksldjump"/>
              </a:rPr>
              <a:t> </a:t>
            </a:r>
            <a:r>
              <a:rPr lang="en-US" sz="2400" dirty="0" err="1" smtClean="0">
                <a:latin typeface="Kristen ITC" panose="03050502040202030202" pitchFamily="66" charset="0"/>
                <a:hlinkClick r:id="rId8" action="ppaction://hlinksldjump"/>
              </a:rPr>
              <a:t>zaadbommen</a:t>
            </a:r>
            <a:endParaRPr lang="nl-NL" sz="2400" dirty="0">
              <a:latin typeface="Kristen ITC" panose="03050502040202030202" pitchFamily="66" charset="0"/>
            </a:endParaRPr>
          </a:p>
        </p:txBody>
      </p:sp>
      <p:sp>
        <p:nvSpPr>
          <p:cNvPr id="5" name="Rectangle 4">
            <a:hlinkClick r:id="rId6" action="ppaction://hlinksldjump"/>
          </p:cNvPr>
          <p:cNvSpPr/>
          <p:nvPr/>
        </p:nvSpPr>
        <p:spPr>
          <a:xfrm>
            <a:off x="7428618" y="5560826"/>
            <a:ext cx="3243197" cy="461665"/>
          </a:xfrm>
          <a:prstGeom prst="rect">
            <a:avLst/>
          </a:prstGeom>
        </p:spPr>
        <p:txBody>
          <a:bodyPr wrap="none">
            <a:spAutoFit/>
          </a:bodyPr>
          <a:lstStyle/>
          <a:p>
            <a:pPr algn="ctr"/>
            <a:r>
              <a:rPr lang="nl-NL" sz="2400" dirty="0">
                <a:latin typeface="Kristen ITC" panose="03050502040202030202" pitchFamily="66" charset="0"/>
                <a:hlinkClick r:id="rId4" action="ppaction://hlinksldjump"/>
              </a:rPr>
              <a:t>Bouw een bijenhotel</a:t>
            </a:r>
            <a:endParaRPr lang="nl-NL" sz="2400" dirty="0">
              <a:latin typeface="Kristen ITC" panose="03050502040202030202" pitchFamily="66" charset="0"/>
            </a:endParaRPr>
          </a:p>
        </p:txBody>
      </p:sp>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3915" y="6365128"/>
            <a:ext cx="2204356" cy="344899"/>
          </a:xfrm>
          <a:prstGeom prst="rect">
            <a:avLst/>
          </a:prstGeom>
        </p:spPr>
      </p:pic>
    </p:spTree>
    <p:extLst>
      <p:ext uri="{BB962C8B-B14F-4D97-AF65-F5344CB8AC3E}">
        <p14:creationId xmlns:p14="http://schemas.microsoft.com/office/powerpoint/2010/main" val="30906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92000"/>
            <a:lum/>
          </a:blip>
          <a:srcRect/>
          <a:stretch>
            <a:fillRect l="-2000" t="-73000" r="-2000" b="-73000"/>
          </a:stretch>
        </a:blipFill>
        <a:effectLst/>
      </p:bgPr>
    </p:bg>
    <p:spTree>
      <p:nvGrpSpPr>
        <p:cNvPr id="1" name=""/>
        <p:cNvGrpSpPr/>
        <p:nvPr/>
      </p:nvGrpSpPr>
      <p:grpSpPr>
        <a:xfrm>
          <a:off x="0" y="0"/>
          <a:ext cx="0" cy="0"/>
          <a:chOff x="0" y="0"/>
          <a:chExt cx="0" cy="0"/>
        </a:xfrm>
      </p:grpSpPr>
      <p:sp>
        <p:nvSpPr>
          <p:cNvPr id="13" name="Zeshoek 8">
            <a:hlinkClick r:id="rId5" action="ppaction://hlinksldjump"/>
          </p:cNvPr>
          <p:cNvSpPr/>
          <p:nvPr/>
        </p:nvSpPr>
        <p:spPr>
          <a:xfrm>
            <a:off x="9759885"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HELP DE BIJEN</a:t>
            </a:r>
          </a:p>
        </p:txBody>
      </p:sp>
      <p:pic>
        <p:nvPicPr>
          <p:cNvPr id="3" name="QreMzh9Gq-4"/>
          <p:cNvPicPr>
            <a:picLocks noRot="1" noChangeAspect="1"/>
          </p:cNvPicPr>
          <p:nvPr>
            <a:videoFile r:link="rId1"/>
          </p:nvPr>
        </p:nvPicPr>
        <p:blipFill>
          <a:blip r:embed="rId6"/>
          <a:stretch>
            <a:fillRect/>
          </a:stretch>
        </p:blipFill>
        <p:spPr>
          <a:xfrm>
            <a:off x="1303950" y="1921397"/>
            <a:ext cx="7068273" cy="3975904"/>
          </a:xfrm>
          <a:prstGeom prst="rect">
            <a:avLst/>
          </a:prstGeom>
          <a:ln w="76200">
            <a:solidFill>
              <a:schemeClr val="bg1"/>
            </a:solidFill>
          </a:ln>
          <a:effectLst>
            <a:outerShdw blurRad="50800" dist="38100" dir="2700000" algn="tl" rotWithShape="0">
              <a:prstClr val="black">
                <a:alpha val="40000"/>
              </a:prstClr>
            </a:outerShdw>
          </a:effectLst>
        </p:spPr>
      </p:pic>
      <p:sp>
        <p:nvSpPr>
          <p:cNvPr id="11" name="Rectangle 10"/>
          <p:cNvSpPr/>
          <p:nvPr/>
        </p:nvSpPr>
        <p:spPr>
          <a:xfrm>
            <a:off x="1408122" y="829563"/>
            <a:ext cx="6096000" cy="923330"/>
          </a:xfrm>
          <a:prstGeom prst="rect">
            <a:avLst/>
          </a:prstGeom>
        </p:spPr>
        <p:txBody>
          <a:bodyPr>
            <a:spAutoFit/>
          </a:bodyPr>
          <a:lstStyle/>
          <a:p>
            <a:r>
              <a:rPr lang="nl-NL" dirty="0" smtClean="0">
                <a:latin typeface="Kristen ITC" panose="03050502040202030202" pitchFamily="66" charset="0"/>
              </a:rPr>
              <a:t>Deze kinderen zorgen voor meer voedsel voor de bijen. Ze gooien bommen met bloemzaadjes. Doen jullie mee?</a:t>
            </a:r>
            <a:endParaRPr lang="nl-NL" dirty="0"/>
          </a:p>
        </p:txBody>
      </p:sp>
      <p:sp>
        <p:nvSpPr>
          <p:cNvPr id="14" name="Arc 13"/>
          <p:cNvSpPr/>
          <p:nvPr/>
        </p:nvSpPr>
        <p:spPr>
          <a:xfrm rot="19385766">
            <a:off x="7095856" y="1033079"/>
            <a:ext cx="415430" cy="661337"/>
          </a:xfrm>
          <a:prstGeom prst="arc">
            <a:avLst>
              <a:gd name="adj1" fmla="val 17590220"/>
              <a:gd name="adj2" fmla="val 4409477"/>
            </a:avLst>
          </a:prstGeom>
          <a:noFill/>
          <a:ln w="12700">
            <a:solidFill>
              <a:schemeClr val="tx1"/>
            </a:solidFill>
            <a:headEnd type="none" w="med" len="med"/>
            <a:tailEnd type="arrow" w="med" len="med"/>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txBody>
          <a:bodyPr rtlCol="0" anchor="ctr"/>
          <a:lstStyle/>
          <a:p>
            <a:pPr algn="ctr"/>
            <a:endParaRPr lang="nl-NL" dirty="0"/>
          </a:p>
        </p:txBody>
      </p:sp>
      <p:sp>
        <p:nvSpPr>
          <p:cNvPr id="2" name="Rectangle 1"/>
          <p:cNvSpPr/>
          <p:nvPr/>
        </p:nvSpPr>
        <p:spPr>
          <a:xfrm>
            <a:off x="8853235" y="1926983"/>
            <a:ext cx="3338765" cy="3970318"/>
          </a:xfrm>
          <a:prstGeom prst="rect">
            <a:avLst/>
          </a:prstGeom>
        </p:spPr>
        <p:txBody>
          <a:bodyPr wrap="square">
            <a:spAutoFit/>
          </a:bodyPr>
          <a:lstStyle/>
          <a:p>
            <a:r>
              <a:rPr lang="en-US" b="1" dirty="0" err="1" smtClean="0">
                <a:latin typeface="Kristen ITC" panose="03050502040202030202" pitchFamily="66" charset="0"/>
              </a:rPr>
              <a:t>Zaadbommen</a:t>
            </a:r>
            <a:r>
              <a:rPr lang="en-US" b="1" dirty="0" smtClean="0">
                <a:latin typeface="Kristen ITC" panose="03050502040202030202" pitchFamily="66" charset="0"/>
              </a:rPr>
              <a:t> </a:t>
            </a:r>
            <a:r>
              <a:rPr lang="en-US" b="1" dirty="0" err="1" smtClean="0">
                <a:latin typeface="Kristen ITC" panose="03050502040202030202" pitchFamily="66" charset="0"/>
              </a:rPr>
              <a:t>maken</a:t>
            </a:r>
            <a:endParaRPr lang="en-US" b="1" dirty="0">
              <a:latin typeface="Kristen ITC" panose="03050502040202030202" pitchFamily="66" charset="0"/>
            </a:endParaRPr>
          </a:p>
          <a:p>
            <a:endParaRPr lang="en-US" dirty="0">
              <a:latin typeface="Kristen ITC" panose="03050502040202030202" pitchFamily="66" charset="0"/>
            </a:endParaRPr>
          </a:p>
          <a:p>
            <a:r>
              <a:rPr lang="en-US" b="1" dirty="0">
                <a:latin typeface="Kristen ITC" panose="03050502040202030202" pitchFamily="66" charset="0"/>
              </a:rPr>
              <a:t>Tip 1</a:t>
            </a:r>
            <a:r>
              <a:rPr lang="en-US" b="1" dirty="0" smtClean="0">
                <a:latin typeface="Kristen ITC" panose="03050502040202030202" pitchFamily="66" charset="0"/>
              </a:rPr>
              <a:t>: </a:t>
            </a:r>
            <a:r>
              <a:rPr lang="en-US" dirty="0" err="1" smtClean="0">
                <a:latin typeface="Kristen ITC" panose="03050502040202030202" pitchFamily="66" charset="0"/>
              </a:rPr>
              <a:t>gooi</a:t>
            </a:r>
            <a:r>
              <a:rPr lang="en-US" dirty="0" smtClean="0">
                <a:latin typeface="Kristen ITC" panose="03050502040202030202" pitchFamily="66" charset="0"/>
              </a:rPr>
              <a:t> de </a:t>
            </a:r>
            <a:r>
              <a:rPr lang="en-US" dirty="0" err="1" smtClean="0">
                <a:latin typeface="Kristen ITC" panose="03050502040202030202" pitchFamily="66" charset="0"/>
              </a:rPr>
              <a:t>zaadbommen</a:t>
            </a:r>
            <a:r>
              <a:rPr lang="en-US" dirty="0" smtClean="0">
                <a:latin typeface="Kristen ITC" panose="03050502040202030202" pitchFamily="66" charset="0"/>
              </a:rPr>
              <a:t> </a:t>
            </a:r>
            <a:r>
              <a:rPr lang="en-US" dirty="0" err="1" smtClean="0">
                <a:latin typeface="Kristen ITC" panose="03050502040202030202" pitchFamily="66" charset="0"/>
              </a:rPr>
              <a:t>ergens</a:t>
            </a:r>
            <a:r>
              <a:rPr lang="en-US" dirty="0" smtClean="0">
                <a:latin typeface="Kristen ITC" panose="03050502040202030202" pitchFamily="66" charset="0"/>
              </a:rPr>
              <a:t> </a:t>
            </a:r>
            <a:r>
              <a:rPr lang="en-US" dirty="0" err="1" smtClean="0">
                <a:latin typeface="Kristen ITC" panose="03050502040202030202" pitchFamily="66" charset="0"/>
              </a:rPr>
              <a:t>waar</a:t>
            </a:r>
            <a:r>
              <a:rPr lang="en-US" dirty="0" smtClean="0">
                <a:latin typeface="Kristen ITC" panose="03050502040202030202" pitchFamily="66" charset="0"/>
              </a:rPr>
              <a:t> </a:t>
            </a:r>
            <a:r>
              <a:rPr lang="en-US" dirty="0" err="1" smtClean="0">
                <a:latin typeface="Kristen ITC" panose="03050502040202030202" pitchFamily="66" charset="0"/>
              </a:rPr>
              <a:t>ze</a:t>
            </a:r>
            <a:r>
              <a:rPr lang="en-US" dirty="0" smtClean="0">
                <a:latin typeface="Kristen ITC" panose="03050502040202030202" pitchFamily="66" charset="0"/>
              </a:rPr>
              <a:t> </a:t>
            </a:r>
            <a:r>
              <a:rPr lang="en-US" dirty="0" err="1" smtClean="0">
                <a:latin typeface="Kristen ITC" panose="03050502040202030202" pitchFamily="66" charset="0"/>
              </a:rPr>
              <a:t>rustig</a:t>
            </a:r>
            <a:r>
              <a:rPr lang="en-US" dirty="0" smtClean="0">
                <a:latin typeface="Kristen ITC" panose="03050502040202030202" pitchFamily="66" charset="0"/>
              </a:rPr>
              <a:t> </a:t>
            </a:r>
            <a:r>
              <a:rPr lang="en-US" dirty="0" err="1" smtClean="0">
                <a:latin typeface="Kristen ITC" panose="03050502040202030202" pitchFamily="66" charset="0"/>
              </a:rPr>
              <a:t>uit</a:t>
            </a:r>
            <a:r>
              <a:rPr lang="en-US" dirty="0" smtClean="0">
                <a:latin typeface="Kristen ITC" panose="03050502040202030202" pitchFamily="66" charset="0"/>
              </a:rPr>
              <a:t> </a:t>
            </a:r>
            <a:r>
              <a:rPr lang="en-US" dirty="0" err="1" smtClean="0">
                <a:latin typeface="Kristen ITC" panose="03050502040202030202" pitchFamily="66" charset="0"/>
              </a:rPr>
              <a:t>kunnen</a:t>
            </a:r>
            <a:r>
              <a:rPr lang="en-US" dirty="0" smtClean="0">
                <a:latin typeface="Kristen ITC" panose="03050502040202030202" pitchFamily="66" charset="0"/>
              </a:rPr>
              <a:t> </a:t>
            </a:r>
            <a:r>
              <a:rPr lang="en-US" dirty="0" err="1" smtClean="0">
                <a:latin typeface="Kristen ITC" panose="03050502040202030202" pitchFamily="66" charset="0"/>
              </a:rPr>
              <a:t>komen</a:t>
            </a:r>
            <a:r>
              <a:rPr lang="en-US" dirty="0" smtClean="0">
                <a:latin typeface="Kristen ITC" panose="03050502040202030202" pitchFamily="66" charset="0"/>
              </a:rPr>
              <a:t>. </a:t>
            </a:r>
          </a:p>
          <a:p>
            <a:endParaRPr lang="en-US" dirty="0">
              <a:latin typeface="Kristen ITC" panose="03050502040202030202" pitchFamily="66" charset="0"/>
            </a:endParaRPr>
          </a:p>
          <a:p>
            <a:r>
              <a:rPr lang="en-US" b="1" dirty="0">
                <a:latin typeface="Kristen ITC" panose="03050502040202030202" pitchFamily="66" charset="0"/>
              </a:rPr>
              <a:t>Tip 2</a:t>
            </a:r>
            <a:r>
              <a:rPr lang="en-US" b="1" dirty="0" smtClean="0">
                <a:latin typeface="Kristen ITC" panose="03050502040202030202" pitchFamily="66" charset="0"/>
              </a:rPr>
              <a:t>:</a:t>
            </a:r>
            <a:r>
              <a:rPr lang="en-US" dirty="0" smtClean="0">
                <a:latin typeface="Kristen ITC" panose="03050502040202030202" pitchFamily="66" charset="0"/>
              </a:rPr>
              <a:t> </a:t>
            </a:r>
            <a:r>
              <a:rPr lang="en-US" dirty="0" err="1" smtClean="0">
                <a:latin typeface="Kristen ITC" panose="03050502040202030202" pitchFamily="66" charset="0"/>
              </a:rPr>
              <a:t>kijk</a:t>
            </a:r>
            <a:r>
              <a:rPr lang="en-US" dirty="0" smtClean="0">
                <a:latin typeface="Kristen ITC" panose="03050502040202030202" pitchFamily="66" charset="0"/>
              </a:rPr>
              <a:t> in </a:t>
            </a:r>
            <a:r>
              <a:rPr lang="en-US" dirty="0" err="1" smtClean="0">
                <a:latin typeface="Kristen ITC" panose="03050502040202030202" pitchFamily="66" charset="0"/>
              </a:rPr>
              <a:t>welke</a:t>
            </a:r>
            <a:r>
              <a:rPr lang="en-US" dirty="0" smtClean="0">
                <a:latin typeface="Kristen ITC" panose="03050502040202030202" pitchFamily="66" charset="0"/>
              </a:rPr>
              <a:t> </a:t>
            </a:r>
            <a:r>
              <a:rPr lang="en-US" dirty="0" err="1" smtClean="0">
                <a:latin typeface="Kristen ITC" panose="03050502040202030202" pitchFamily="66" charset="0"/>
              </a:rPr>
              <a:t>maanden</a:t>
            </a:r>
            <a:r>
              <a:rPr lang="en-US" dirty="0" smtClean="0">
                <a:latin typeface="Kristen ITC" panose="03050502040202030202" pitchFamily="66" charset="0"/>
              </a:rPr>
              <a:t> de </a:t>
            </a:r>
            <a:r>
              <a:rPr lang="en-US" dirty="0" err="1" smtClean="0">
                <a:latin typeface="Kristen ITC" panose="03050502040202030202" pitchFamily="66" charset="0"/>
              </a:rPr>
              <a:t>bloemen</a:t>
            </a:r>
            <a:r>
              <a:rPr lang="en-US" dirty="0" smtClean="0">
                <a:latin typeface="Kristen ITC" panose="03050502040202030202" pitchFamily="66" charset="0"/>
              </a:rPr>
              <a:t> </a:t>
            </a:r>
            <a:r>
              <a:rPr lang="en-US" dirty="0" err="1" smtClean="0">
                <a:latin typeface="Kristen ITC" panose="03050502040202030202" pitchFamily="66" charset="0"/>
              </a:rPr>
              <a:t>uitkomen</a:t>
            </a:r>
            <a:r>
              <a:rPr lang="en-US" dirty="0" smtClean="0">
                <a:latin typeface="Kristen ITC" panose="03050502040202030202" pitchFamily="66" charset="0"/>
              </a:rPr>
              <a:t>. </a:t>
            </a:r>
          </a:p>
          <a:p>
            <a:endParaRPr lang="en-US" dirty="0">
              <a:latin typeface="Kristen ITC" panose="03050502040202030202" pitchFamily="66" charset="0"/>
            </a:endParaRPr>
          </a:p>
          <a:p>
            <a:r>
              <a:rPr lang="en-US" dirty="0" smtClean="0">
                <a:latin typeface="Kristen ITC" panose="03050502040202030202" pitchFamily="66" charset="0"/>
              </a:rPr>
              <a:t> </a:t>
            </a:r>
            <a:r>
              <a:rPr lang="en-US" b="1" dirty="0">
                <a:latin typeface="Kristen ITC" panose="03050502040202030202" pitchFamily="66" charset="0"/>
              </a:rPr>
              <a:t>Tip 3</a:t>
            </a:r>
            <a:r>
              <a:rPr lang="en-US" b="1" dirty="0" smtClean="0">
                <a:latin typeface="Kristen ITC" panose="03050502040202030202" pitchFamily="66" charset="0"/>
              </a:rPr>
              <a:t>: </a:t>
            </a:r>
            <a:r>
              <a:rPr lang="en-US" dirty="0">
                <a:latin typeface="Kristen ITC" panose="03050502040202030202" pitchFamily="66" charset="0"/>
              </a:rPr>
              <a:t>wat </a:t>
            </a:r>
            <a:r>
              <a:rPr lang="en-US" dirty="0" err="1">
                <a:latin typeface="Kristen ITC" panose="03050502040202030202" pitchFamily="66" charset="0"/>
              </a:rPr>
              <a:t>hebben</a:t>
            </a:r>
            <a:r>
              <a:rPr lang="en-US" dirty="0">
                <a:latin typeface="Kristen ITC" panose="03050502040202030202" pitchFamily="66" charset="0"/>
              </a:rPr>
              <a:t> </a:t>
            </a:r>
            <a:r>
              <a:rPr lang="en-US" dirty="0" err="1">
                <a:latin typeface="Kristen ITC" panose="03050502040202030202" pitchFamily="66" charset="0"/>
              </a:rPr>
              <a:t>bloemen</a:t>
            </a:r>
            <a:r>
              <a:rPr lang="en-US" dirty="0">
                <a:latin typeface="Kristen ITC" panose="03050502040202030202" pitchFamily="66" charset="0"/>
              </a:rPr>
              <a:t> </a:t>
            </a:r>
            <a:r>
              <a:rPr lang="en-US" dirty="0" err="1">
                <a:latin typeface="Kristen ITC" panose="03050502040202030202" pitchFamily="66" charset="0"/>
              </a:rPr>
              <a:t>nodig</a:t>
            </a:r>
            <a:r>
              <a:rPr lang="en-US" dirty="0">
                <a:latin typeface="Kristen ITC" panose="03050502040202030202" pitchFamily="66" charset="0"/>
              </a:rPr>
              <a:t> om </a:t>
            </a:r>
            <a:r>
              <a:rPr lang="en-US" dirty="0" err="1">
                <a:latin typeface="Kristen ITC" panose="03050502040202030202" pitchFamily="66" charset="0"/>
              </a:rPr>
              <a:t>te</a:t>
            </a:r>
            <a:r>
              <a:rPr lang="en-US" dirty="0">
                <a:latin typeface="Kristen ITC" panose="03050502040202030202" pitchFamily="66" charset="0"/>
              </a:rPr>
              <a:t> </a:t>
            </a:r>
            <a:r>
              <a:rPr lang="en-US" dirty="0" err="1">
                <a:latin typeface="Kristen ITC" panose="03050502040202030202" pitchFamily="66" charset="0"/>
              </a:rPr>
              <a:t>groeien</a:t>
            </a:r>
            <a:r>
              <a:rPr lang="en-US" dirty="0">
                <a:latin typeface="Kristen ITC" panose="03050502040202030202" pitchFamily="66" charset="0"/>
              </a:rPr>
              <a:t>? </a:t>
            </a:r>
            <a:r>
              <a:rPr lang="en-US" dirty="0" smtClean="0">
                <a:latin typeface="Kristen ITC" panose="03050502040202030202" pitchFamily="66" charset="0"/>
              </a:rPr>
              <a:t>(Regen)water</a:t>
            </a:r>
            <a:r>
              <a:rPr lang="en-US" dirty="0">
                <a:latin typeface="Kristen ITC" panose="03050502040202030202" pitchFamily="66" charset="0"/>
              </a:rPr>
              <a:t>!</a:t>
            </a:r>
          </a:p>
          <a:p>
            <a:endParaRPr lang="en-US" b="1" dirty="0" smtClean="0">
              <a:latin typeface="Kristen ITC" panose="03050502040202030202" pitchFamily="66" charset="0"/>
            </a:endParaRPr>
          </a:p>
          <a:p>
            <a:endParaRPr lang="en-US" dirty="0">
              <a:latin typeface="Kristen ITC" panose="03050502040202030202" pitchFamily="66"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3915" y="6365128"/>
            <a:ext cx="2204356" cy="344899"/>
          </a:xfrm>
          <a:prstGeom prst="rect">
            <a:avLst/>
          </a:prstGeom>
        </p:spPr>
      </p:pic>
    </p:spTree>
    <p:extLst>
      <p:ext uri="{BB962C8B-B14F-4D97-AF65-F5344CB8AC3E}">
        <p14:creationId xmlns:p14="http://schemas.microsoft.com/office/powerpoint/2010/main" val="266284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2000"/>
            <a:lum/>
          </a:blip>
          <a:srcRect/>
          <a:stretch>
            <a:fillRect l="-2000" t="-73000" r="-2000" b="-73000"/>
          </a:stretch>
        </a:blipFill>
        <a:effectLst/>
      </p:bgPr>
    </p:bg>
    <p:spTree>
      <p:nvGrpSpPr>
        <p:cNvPr id="1" name=""/>
        <p:cNvGrpSpPr/>
        <p:nvPr/>
      </p:nvGrpSpPr>
      <p:grpSpPr>
        <a:xfrm>
          <a:off x="0" y="0"/>
          <a:ext cx="0" cy="0"/>
          <a:chOff x="0" y="0"/>
          <a:chExt cx="0" cy="0"/>
        </a:xfrm>
      </p:grpSpPr>
      <p:sp>
        <p:nvSpPr>
          <p:cNvPr id="13" name="Zeshoek 8">
            <a:hlinkClick r:id="rId4" action="ppaction://hlinksldjump"/>
          </p:cNvPr>
          <p:cNvSpPr/>
          <p:nvPr/>
        </p:nvSpPr>
        <p:spPr>
          <a:xfrm>
            <a:off x="9759885"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HELP DE BIJEN</a:t>
            </a:r>
          </a:p>
        </p:txBody>
      </p:sp>
      <p:sp>
        <p:nvSpPr>
          <p:cNvPr id="2" name="Rectangle 1"/>
          <p:cNvSpPr/>
          <p:nvPr/>
        </p:nvSpPr>
        <p:spPr>
          <a:xfrm>
            <a:off x="1303950" y="451906"/>
            <a:ext cx="6096000" cy="646331"/>
          </a:xfrm>
          <a:prstGeom prst="rect">
            <a:avLst/>
          </a:prstGeom>
        </p:spPr>
        <p:txBody>
          <a:bodyPr>
            <a:spAutoFit/>
          </a:bodyPr>
          <a:lstStyle/>
          <a:p>
            <a:r>
              <a:rPr lang="nl-NL" dirty="0" smtClean="0">
                <a:latin typeface="Kristen ITC" panose="03050502040202030202" pitchFamily="66" charset="0"/>
              </a:rPr>
              <a:t>Wilde bijen hebben steeds minder plekjes om de winter door te komen. Bekijk dit filmpje.</a:t>
            </a:r>
            <a:endParaRPr lang="nl-NL" dirty="0"/>
          </a:p>
        </p:txBody>
      </p:sp>
      <p:pic>
        <p:nvPicPr>
          <p:cNvPr id="3" name="Picture 2">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8761" y="1795396"/>
            <a:ext cx="6106377" cy="3620005"/>
          </a:xfrm>
          <a:prstGeom prst="rect">
            <a:avLst/>
          </a:prstGeom>
          <a:ln w="76200">
            <a:solidFill>
              <a:schemeClr val="bg1"/>
            </a:solidFill>
          </a:ln>
          <a:effectLst>
            <a:outerShdw blurRad="50800" dist="38100" dir="2700000" algn="tl" rotWithShape="0">
              <a:prstClr val="black">
                <a:alpha val="40000"/>
              </a:prstClr>
            </a:outerShdw>
          </a:effectLst>
        </p:spPr>
      </p:pic>
      <p:sp>
        <p:nvSpPr>
          <p:cNvPr id="4" name="Rectangle 3"/>
          <p:cNvSpPr/>
          <p:nvPr/>
        </p:nvSpPr>
        <p:spPr>
          <a:xfrm>
            <a:off x="8130583" y="451906"/>
            <a:ext cx="3905605" cy="5078313"/>
          </a:xfrm>
          <a:prstGeom prst="rect">
            <a:avLst/>
          </a:prstGeom>
        </p:spPr>
        <p:txBody>
          <a:bodyPr wrap="square">
            <a:spAutoFit/>
          </a:bodyPr>
          <a:lstStyle/>
          <a:p>
            <a:r>
              <a:rPr lang="en-US" b="1" dirty="0" err="1" smtClean="0">
                <a:latin typeface="Kristen ITC" panose="03050502040202030202" pitchFamily="66" charset="0"/>
              </a:rPr>
              <a:t>Bouw</a:t>
            </a:r>
            <a:r>
              <a:rPr lang="en-US" b="1" dirty="0" smtClean="0">
                <a:latin typeface="Kristen ITC" panose="03050502040202030202" pitchFamily="66" charset="0"/>
              </a:rPr>
              <a:t> </a:t>
            </a:r>
            <a:r>
              <a:rPr lang="en-US" b="1" dirty="0" err="1" smtClean="0">
                <a:latin typeface="Kristen ITC" panose="03050502040202030202" pitchFamily="66" charset="0"/>
              </a:rPr>
              <a:t>een</a:t>
            </a:r>
            <a:r>
              <a:rPr lang="en-US" b="1" dirty="0" smtClean="0">
                <a:latin typeface="Kristen ITC" panose="03050502040202030202" pitchFamily="66" charset="0"/>
              </a:rPr>
              <a:t> </a:t>
            </a:r>
            <a:r>
              <a:rPr lang="en-US" b="1" dirty="0" err="1" smtClean="0">
                <a:latin typeface="Kristen ITC" panose="03050502040202030202" pitchFamily="66" charset="0"/>
              </a:rPr>
              <a:t>bijenhotel</a:t>
            </a:r>
            <a:endParaRPr lang="en-US" b="1" dirty="0" smtClean="0">
              <a:latin typeface="Kristen ITC" panose="03050502040202030202" pitchFamily="66" charset="0"/>
            </a:endParaRPr>
          </a:p>
          <a:p>
            <a:endParaRPr lang="en-US" dirty="0">
              <a:latin typeface="Kristen ITC" panose="03050502040202030202" pitchFamily="66" charset="0"/>
            </a:endParaRPr>
          </a:p>
          <a:p>
            <a:r>
              <a:rPr lang="en-US" b="1" dirty="0" smtClean="0">
                <a:latin typeface="Kristen ITC" panose="03050502040202030202" pitchFamily="66" charset="0"/>
              </a:rPr>
              <a:t>Tip 1:</a:t>
            </a:r>
            <a:r>
              <a:rPr lang="en-US" dirty="0" smtClean="0">
                <a:latin typeface="Kristen ITC" panose="03050502040202030202" pitchFamily="66" charset="0"/>
              </a:rPr>
              <a:t> net </a:t>
            </a:r>
            <a:r>
              <a:rPr lang="en-US" dirty="0" err="1" smtClean="0">
                <a:latin typeface="Kristen ITC" panose="03050502040202030202" pitchFamily="66" charset="0"/>
              </a:rPr>
              <a:t>als</a:t>
            </a:r>
            <a:r>
              <a:rPr lang="en-US" dirty="0" smtClean="0">
                <a:latin typeface="Kristen ITC" panose="03050502040202030202" pitchFamily="66" charset="0"/>
              </a:rPr>
              <a:t> </a:t>
            </a:r>
            <a:r>
              <a:rPr lang="en-US" dirty="0" err="1" smtClean="0">
                <a:latin typeface="Kristen ITC" panose="03050502040202030202" pitchFamily="66" charset="0"/>
              </a:rPr>
              <a:t>wij</a:t>
            </a:r>
            <a:r>
              <a:rPr lang="en-US" dirty="0" smtClean="0">
                <a:latin typeface="Kristen ITC" panose="03050502040202030202" pitchFamily="66" charset="0"/>
              </a:rPr>
              <a:t> </a:t>
            </a:r>
            <a:r>
              <a:rPr lang="en-US" dirty="0" err="1" smtClean="0">
                <a:latin typeface="Kristen ITC" panose="03050502040202030202" pitchFamily="66" charset="0"/>
              </a:rPr>
              <a:t>zitten</a:t>
            </a:r>
            <a:r>
              <a:rPr lang="en-US" dirty="0" smtClean="0">
                <a:latin typeface="Kristen ITC" panose="03050502040202030202" pitchFamily="66" charset="0"/>
              </a:rPr>
              <a:t> </a:t>
            </a:r>
            <a:r>
              <a:rPr lang="en-US" dirty="0" err="1" smtClean="0">
                <a:latin typeface="Kristen ITC" panose="03050502040202030202" pitchFamily="66" charset="0"/>
              </a:rPr>
              <a:t>bijen</a:t>
            </a:r>
            <a:r>
              <a:rPr lang="en-US" dirty="0" smtClean="0">
                <a:latin typeface="Kristen ITC" panose="03050502040202030202" pitchFamily="66" charset="0"/>
              </a:rPr>
              <a:t> </a:t>
            </a:r>
            <a:r>
              <a:rPr lang="en-US" dirty="0" err="1" smtClean="0">
                <a:latin typeface="Kristen ITC" panose="03050502040202030202" pitchFamily="66" charset="0"/>
              </a:rPr>
              <a:t>graag</a:t>
            </a:r>
            <a:r>
              <a:rPr lang="en-US" dirty="0" smtClean="0">
                <a:latin typeface="Kristen ITC" panose="03050502040202030202" pitchFamily="66" charset="0"/>
              </a:rPr>
              <a:t> </a:t>
            </a:r>
            <a:r>
              <a:rPr lang="en-US" dirty="0" err="1" smtClean="0">
                <a:latin typeface="Kristen ITC" panose="03050502040202030202" pitchFamily="66" charset="0"/>
              </a:rPr>
              <a:t>droog</a:t>
            </a:r>
            <a:r>
              <a:rPr lang="en-US" dirty="0" smtClean="0">
                <a:latin typeface="Kristen ITC" panose="03050502040202030202" pitchFamily="66" charset="0"/>
              </a:rPr>
              <a:t> </a:t>
            </a:r>
            <a:r>
              <a:rPr lang="en-US" dirty="0" err="1" smtClean="0">
                <a:latin typeface="Kristen ITC" panose="03050502040202030202" pitchFamily="66" charset="0"/>
              </a:rPr>
              <a:t>en</a:t>
            </a:r>
            <a:r>
              <a:rPr lang="en-US" dirty="0" smtClean="0">
                <a:latin typeface="Kristen ITC" panose="03050502040202030202" pitchFamily="66" charset="0"/>
              </a:rPr>
              <a:t> </a:t>
            </a:r>
            <a:r>
              <a:rPr lang="en-US" dirty="0" err="1" smtClean="0">
                <a:latin typeface="Kristen ITC" panose="03050502040202030202" pitchFamily="66" charset="0"/>
              </a:rPr>
              <a:t>uit</a:t>
            </a:r>
            <a:r>
              <a:rPr lang="en-US" dirty="0" smtClean="0">
                <a:latin typeface="Kristen ITC" panose="03050502040202030202" pitchFamily="66" charset="0"/>
              </a:rPr>
              <a:t> de wind. Hoe </a:t>
            </a:r>
            <a:r>
              <a:rPr lang="en-US" dirty="0" err="1" smtClean="0">
                <a:latin typeface="Kristen ITC" panose="03050502040202030202" pitchFamily="66" charset="0"/>
              </a:rPr>
              <a:t>zorg</a:t>
            </a:r>
            <a:r>
              <a:rPr lang="en-US" dirty="0" smtClean="0">
                <a:latin typeface="Kristen ITC" panose="03050502040202030202" pitchFamily="66" charset="0"/>
              </a:rPr>
              <a:t> je </a:t>
            </a:r>
            <a:r>
              <a:rPr lang="en-US" dirty="0" err="1" smtClean="0">
                <a:latin typeface="Kristen ITC" panose="03050502040202030202" pitchFamily="66" charset="0"/>
              </a:rPr>
              <a:t>daarvoor</a:t>
            </a:r>
            <a:r>
              <a:rPr lang="en-US" dirty="0" smtClean="0">
                <a:latin typeface="Kristen ITC" panose="03050502040202030202" pitchFamily="66" charset="0"/>
              </a:rPr>
              <a:t>?</a:t>
            </a:r>
          </a:p>
          <a:p>
            <a:endParaRPr lang="en-US" dirty="0" smtClean="0">
              <a:latin typeface="Kristen ITC" panose="03050502040202030202" pitchFamily="66" charset="0"/>
            </a:endParaRPr>
          </a:p>
          <a:p>
            <a:r>
              <a:rPr lang="en-US" b="1" dirty="0" smtClean="0">
                <a:latin typeface="Kristen ITC" panose="03050502040202030202" pitchFamily="66" charset="0"/>
              </a:rPr>
              <a:t>Tip 2:</a:t>
            </a:r>
            <a:r>
              <a:rPr lang="en-US" dirty="0" smtClean="0">
                <a:latin typeface="Kristen ITC" panose="03050502040202030202" pitchFamily="66" charset="0"/>
              </a:rPr>
              <a:t> je </a:t>
            </a:r>
            <a:r>
              <a:rPr lang="en-US" dirty="0" err="1" smtClean="0">
                <a:latin typeface="Kristen ITC" panose="03050502040202030202" pitchFamily="66" charset="0"/>
              </a:rPr>
              <a:t>hebt</a:t>
            </a:r>
            <a:r>
              <a:rPr lang="en-US" dirty="0" smtClean="0">
                <a:latin typeface="Kristen ITC" panose="03050502040202030202" pitchFamily="66" charset="0"/>
              </a:rPr>
              <a:t> </a:t>
            </a:r>
            <a:r>
              <a:rPr lang="en-US" dirty="0" err="1" smtClean="0">
                <a:latin typeface="Kristen ITC" panose="03050502040202030202" pitchFamily="66" charset="0"/>
              </a:rPr>
              <a:t>verschillende</a:t>
            </a:r>
            <a:r>
              <a:rPr lang="en-US" dirty="0" smtClean="0">
                <a:latin typeface="Kristen ITC" panose="03050502040202030202" pitchFamily="66" charset="0"/>
              </a:rPr>
              <a:t> </a:t>
            </a:r>
            <a:r>
              <a:rPr lang="en-US" dirty="0" err="1" smtClean="0">
                <a:latin typeface="Kristen ITC" panose="03050502040202030202" pitchFamily="66" charset="0"/>
              </a:rPr>
              <a:t>soorten</a:t>
            </a:r>
            <a:r>
              <a:rPr lang="en-US" dirty="0" smtClean="0">
                <a:latin typeface="Kristen ITC" panose="03050502040202030202" pitchFamily="66" charset="0"/>
              </a:rPr>
              <a:t> </a:t>
            </a:r>
            <a:r>
              <a:rPr lang="en-US" dirty="0" err="1" smtClean="0">
                <a:latin typeface="Kristen ITC" panose="03050502040202030202" pitchFamily="66" charset="0"/>
              </a:rPr>
              <a:t>bijen</a:t>
            </a:r>
            <a:r>
              <a:rPr lang="en-US" dirty="0" smtClean="0">
                <a:latin typeface="Kristen ITC" panose="03050502040202030202" pitchFamily="66" charset="0"/>
              </a:rPr>
              <a:t>: </a:t>
            </a:r>
            <a:r>
              <a:rPr lang="en-US" dirty="0" err="1" smtClean="0">
                <a:latin typeface="Kristen ITC" panose="03050502040202030202" pitchFamily="66" charset="0"/>
              </a:rPr>
              <a:t>dik</a:t>
            </a:r>
            <a:r>
              <a:rPr lang="en-US" dirty="0" smtClean="0">
                <a:latin typeface="Kristen ITC" panose="03050502040202030202" pitchFamily="66" charset="0"/>
              </a:rPr>
              <a:t>, dun, </a:t>
            </a:r>
            <a:r>
              <a:rPr lang="en-US" dirty="0" err="1" smtClean="0">
                <a:latin typeface="Kristen ITC" panose="03050502040202030202" pitchFamily="66" charset="0"/>
              </a:rPr>
              <a:t>groot</a:t>
            </a:r>
            <a:r>
              <a:rPr lang="en-US" dirty="0" smtClean="0">
                <a:latin typeface="Kristen ITC" panose="03050502040202030202" pitchFamily="66" charset="0"/>
              </a:rPr>
              <a:t> </a:t>
            </a:r>
            <a:r>
              <a:rPr lang="en-US" dirty="0" err="1" smtClean="0">
                <a:latin typeface="Kristen ITC" panose="03050502040202030202" pitchFamily="66" charset="0"/>
              </a:rPr>
              <a:t>en</a:t>
            </a:r>
            <a:r>
              <a:rPr lang="en-US" dirty="0" smtClean="0">
                <a:latin typeface="Kristen ITC" panose="03050502040202030202" pitchFamily="66" charset="0"/>
              </a:rPr>
              <a:t> </a:t>
            </a:r>
            <a:r>
              <a:rPr lang="en-US" dirty="0" err="1" smtClean="0">
                <a:latin typeface="Kristen ITC" panose="03050502040202030202" pitchFamily="66" charset="0"/>
              </a:rPr>
              <a:t>klein</a:t>
            </a:r>
            <a:r>
              <a:rPr lang="en-US" dirty="0" smtClean="0">
                <a:latin typeface="Kristen ITC" panose="03050502040202030202" pitchFamily="66" charset="0"/>
              </a:rPr>
              <a:t>. Hoe </a:t>
            </a:r>
            <a:r>
              <a:rPr lang="en-US" dirty="0" err="1" smtClean="0">
                <a:latin typeface="Kristen ITC" panose="03050502040202030202" pitchFamily="66" charset="0"/>
              </a:rPr>
              <a:t>passen</a:t>
            </a:r>
            <a:r>
              <a:rPr lang="en-US" dirty="0" smtClean="0">
                <a:latin typeface="Kristen ITC" panose="03050502040202030202" pitchFamily="66" charset="0"/>
              </a:rPr>
              <a:t> </a:t>
            </a:r>
            <a:r>
              <a:rPr lang="en-US" dirty="0" err="1" smtClean="0">
                <a:latin typeface="Kristen ITC" panose="03050502040202030202" pitchFamily="66" charset="0"/>
              </a:rPr>
              <a:t>ze</a:t>
            </a:r>
            <a:r>
              <a:rPr lang="en-US" dirty="0" smtClean="0">
                <a:latin typeface="Kristen ITC" panose="03050502040202030202" pitchFamily="66" charset="0"/>
              </a:rPr>
              <a:t> </a:t>
            </a:r>
            <a:r>
              <a:rPr lang="en-US" dirty="0" err="1" smtClean="0">
                <a:latin typeface="Kristen ITC" panose="03050502040202030202" pitchFamily="66" charset="0"/>
              </a:rPr>
              <a:t>allemaal</a:t>
            </a:r>
            <a:r>
              <a:rPr lang="en-US" dirty="0" smtClean="0">
                <a:latin typeface="Kristen ITC" panose="03050502040202030202" pitchFamily="66" charset="0"/>
              </a:rPr>
              <a:t> in het hotel?</a:t>
            </a:r>
          </a:p>
          <a:p>
            <a:endParaRPr lang="en-US" dirty="0" smtClean="0">
              <a:latin typeface="Kristen ITC" panose="03050502040202030202" pitchFamily="66" charset="0"/>
            </a:endParaRPr>
          </a:p>
          <a:p>
            <a:r>
              <a:rPr lang="en-US" dirty="0" smtClean="0">
                <a:latin typeface="Kristen ITC" panose="03050502040202030202" pitchFamily="66" charset="0"/>
              </a:rPr>
              <a:t> </a:t>
            </a:r>
            <a:r>
              <a:rPr lang="en-US" b="1" dirty="0" smtClean="0">
                <a:latin typeface="Kristen ITC" panose="03050502040202030202" pitchFamily="66" charset="0"/>
              </a:rPr>
              <a:t>Tip 3:</a:t>
            </a:r>
            <a:r>
              <a:rPr lang="en-US" dirty="0" smtClean="0">
                <a:latin typeface="Kristen ITC" panose="03050502040202030202" pitchFamily="66" charset="0"/>
              </a:rPr>
              <a:t> </a:t>
            </a:r>
            <a:r>
              <a:rPr lang="en-US" dirty="0" err="1" smtClean="0">
                <a:latin typeface="Kristen ITC" panose="03050502040202030202" pitchFamily="66" charset="0"/>
              </a:rPr>
              <a:t>bijen</a:t>
            </a:r>
            <a:r>
              <a:rPr lang="en-US" dirty="0" smtClean="0">
                <a:latin typeface="Kristen ITC" panose="03050502040202030202" pitchFamily="66" charset="0"/>
              </a:rPr>
              <a:t> </a:t>
            </a:r>
            <a:r>
              <a:rPr lang="en-US" dirty="0" err="1" smtClean="0">
                <a:latin typeface="Kristen ITC" panose="03050502040202030202" pitchFamily="66" charset="0"/>
              </a:rPr>
              <a:t>warmen</a:t>
            </a:r>
            <a:r>
              <a:rPr lang="en-US" dirty="0" smtClean="0">
                <a:latin typeface="Kristen ITC" panose="03050502040202030202" pitchFamily="66" charset="0"/>
              </a:rPr>
              <a:t> </a:t>
            </a:r>
            <a:r>
              <a:rPr lang="en-US" dirty="0" err="1" smtClean="0">
                <a:latin typeface="Kristen ITC" panose="03050502040202030202" pitchFamily="66" charset="0"/>
              </a:rPr>
              <a:t>zich</a:t>
            </a:r>
            <a:r>
              <a:rPr lang="en-US" dirty="0" smtClean="0">
                <a:latin typeface="Kristen ITC" panose="03050502040202030202" pitchFamily="66" charset="0"/>
              </a:rPr>
              <a:t> </a:t>
            </a:r>
            <a:r>
              <a:rPr lang="en-US" dirty="0" err="1" smtClean="0">
                <a:latin typeface="Kristen ITC" panose="03050502040202030202" pitchFamily="66" charset="0"/>
              </a:rPr>
              <a:t>graag</a:t>
            </a:r>
            <a:r>
              <a:rPr lang="en-US" dirty="0" smtClean="0">
                <a:latin typeface="Kristen ITC" panose="03050502040202030202" pitchFamily="66" charset="0"/>
              </a:rPr>
              <a:t> ‘s </a:t>
            </a:r>
            <a:r>
              <a:rPr lang="en-US" dirty="0" err="1" smtClean="0">
                <a:latin typeface="Kristen ITC" panose="03050502040202030202" pitchFamily="66" charset="0"/>
              </a:rPr>
              <a:t>ochtends</a:t>
            </a:r>
            <a:r>
              <a:rPr lang="en-US" dirty="0" smtClean="0">
                <a:latin typeface="Kristen ITC" panose="03050502040202030202" pitchFamily="66" charset="0"/>
              </a:rPr>
              <a:t> op </a:t>
            </a:r>
            <a:r>
              <a:rPr lang="en-US" dirty="0" err="1" smtClean="0">
                <a:latin typeface="Kristen ITC" panose="03050502040202030202" pitchFamily="66" charset="0"/>
              </a:rPr>
              <a:t>aan</a:t>
            </a:r>
            <a:r>
              <a:rPr lang="en-US" dirty="0" smtClean="0">
                <a:latin typeface="Kristen ITC" panose="03050502040202030202" pitchFamily="66" charset="0"/>
              </a:rPr>
              <a:t> de </a:t>
            </a:r>
            <a:r>
              <a:rPr lang="en-US" dirty="0" err="1" smtClean="0">
                <a:latin typeface="Kristen ITC" panose="03050502040202030202" pitchFamily="66" charset="0"/>
              </a:rPr>
              <a:t>zon</a:t>
            </a:r>
            <a:r>
              <a:rPr lang="en-US" dirty="0" smtClean="0">
                <a:latin typeface="Kristen ITC" panose="03050502040202030202" pitchFamily="66" charset="0"/>
              </a:rPr>
              <a:t>. </a:t>
            </a:r>
            <a:r>
              <a:rPr lang="en-US" dirty="0" err="1" smtClean="0">
                <a:latin typeface="Kristen ITC" panose="03050502040202030202" pitchFamily="66" charset="0"/>
              </a:rPr>
              <a:t>Waar</a:t>
            </a:r>
            <a:r>
              <a:rPr lang="en-US" dirty="0" smtClean="0">
                <a:latin typeface="Kristen ITC" panose="03050502040202030202" pitchFamily="66" charset="0"/>
              </a:rPr>
              <a:t> hang je het hotel op?</a:t>
            </a:r>
          </a:p>
          <a:p>
            <a:endParaRPr lang="en-US" dirty="0" smtClean="0">
              <a:latin typeface="Kristen ITC" panose="03050502040202030202" pitchFamily="66" charset="0"/>
            </a:endParaRPr>
          </a:p>
          <a:p>
            <a:r>
              <a:rPr lang="en-US" b="1" dirty="0" smtClean="0">
                <a:latin typeface="Kristen ITC" panose="03050502040202030202" pitchFamily="66" charset="0"/>
              </a:rPr>
              <a:t>Tip 4: </a:t>
            </a:r>
            <a:r>
              <a:rPr lang="en-US" dirty="0" smtClean="0">
                <a:latin typeface="Kristen ITC" panose="03050502040202030202" pitchFamily="66" charset="0"/>
              </a:rPr>
              <a:t>hoe </a:t>
            </a:r>
            <a:r>
              <a:rPr lang="en-US" dirty="0" err="1" smtClean="0">
                <a:latin typeface="Kristen ITC" panose="03050502040202030202" pitchFamily="66" charset="0"/>
              </a:rPr>
              <a:t>vindt</a:t>
            </a:r>
            <a:r>
              <a:rPr lang="en-US" dirty="0" smtClean="0">
                <a:latin typeface="Kristen ITC" panose="03050502040202030202" pitchFamily="66" charset="0"/>
              </a:rPr>
              <a:t> de </a:t>
            </a:r>
            <a:r>
              <a:rPr lang="en-US" dirty="0" err="1" smtClean="0">
                <a:latin typeface="Kristen ITC" panose="03050502040202030202" pitchFamily="66" charset="0"/>
              </a:rPr>
              <a:t>bij</a:t>
            </a:r>
            <a:r>
              <a:rPr lang="en-US" dirty="0" smtClean="0">
                <a:latin typeface="Kristen ITC" panose="03050502040202030202" pitchFamily="66" charset="0"/>
              </a:rPr>
              <a:t> </a:t>
            </a:r>
            <a:r>
              <a:rPr lang="en-US" dirty="0" err="1" smtClean="0">
                <a:latin typeface="Kristen ITC" panose="03050502040202030202" pitchFamily="66" charset="0"/>
              </a:rPr>
              <a:t>voldoende</a:t>
            </a:r>
            <a:r>
              <a:rPr lang="en-US" dirty="0" smtClean="0">
                <a:latin typeface="Kristen ITC" panose="03050502040202030202" pitchFamily="66" charset="0"/>
              </a:rPr>
              <a:t> </a:t>
            </a:r>
            <a:r>
              <a:rPr lang="en-US" dirty="0" err="1" smtClean="0">
                <a:latin typeface="Kristen ITC" panose="03050502040202030202" pitchFamily="66" charset="0"/>
              </a:rPr>
              <a:t>voedsel</a:t>
            </a:r>
            <a:r>
              <a:rPr lang="en-US" dirty="0" smtClean="0">
                <a:latin typeface="Kristen ITC" panose="03050502040202030202" pitchFamily="66" charset="0"/>
              </a:rPr>
              <a:t> in de </a:t>
            </a:r>
            <a:r>
              <a:rPr lang="en-US" dirty="0" err="1" smtClean="0">
                <a:latin typeface="Kristen ITC" panose="03050502040202030202" pitchFamily="66" charset="0"/>
              </a:rPr>
              <a:t>buurt</a:t>
            </a:r>
            <a:r>
              <a:rPr lang="en-US" dirty="0" smtClean="0">
                <a:latin typeface="Kristen ITC" panose="03050502040202030202" pitchFamily="66" charset="0"/>
              </a:rPr>
              <a:t> van </a:t>
            </a:r>
            <a:r>
              <a:rPr lang="en-US" dirty="0" err="1" smtClean="0">
                <a:latin typeface="Kristen ITC" panose="03050502040202030202" pitchFamily="66" charset="0"/>
              </a:rPr>
              <a:t>zijn</a:t>
            </a:r>
            <a:r>
              <a:rPr lang="en-US" dirty="0" smtClean="0">
                <a:latin typeface="Kristen ITC" panose="03050502040202030202" pitchFamily="66" charset="0"/>
              </a:rPr>
              <a:t> </a:t>
            </a:r>
            <a:r>
              <a:rPr lang="en-US" dirty="0" err="1" smtClean="0">
                <a:latin typeface="Kristen ITC" panose="03050502040202030202" pitchFamily="66" charset="0"/>
              </a:rPr>
              <a:t>nieuwe</a:t>
            </a:r>
            <a:r>
              <a:rPr lang="en-US" dirty="0" smtClean="0">
                <a:latin typeface="Kristen ITC" panose="03050502040202030202" pitchFamily="66" charset="0"/>
              </a:rPr>
              <a:t> </a:t>
            </a:r>
            <a:r>
              <a:rPr lang="en-US" dirty="0" err="1" smtClean="0">
                <a:latin typeface="Kristen ITC" panose="03050502040202030202" pitchFamily="66" charset="0"/>
              </a:rPr>
              <a:t>huisje</a:t>
            </a:r>
            <a:r>
              <a:rPr lang="en-US" dirty="0" smtClean="0">
                <a:latin typeface="Kristen ITC" panose="03050502040202030202" pitchFamily="66" charset="0"/>
              </a:rPr>
              <a:t>?</a:t>
            </a:r>
            <a:endParaRPr lang="nl-NL" dirty="0"/>
          </a:p>
        </p:txBody>
      </p:sp>
      <p:sp>
        <p:nvSpPr>
          <p:cNvPr id="14" name="Arc 13"/>
          <p:cNvSpPr/>
          <p:nvPr/>
        </p:nvSpPr>
        <p:spPr>
          <a:xfrm rot="19385766">
            <a:off x="4608711" y="1168832"/>
            <a:ext cx="342005" cy="582207"/>
          </a:xfrm>
          <a:prstGeom prst="arc">
            <a:avLst>
              <a:gd name="adj1" fmla="val 17590220"/>
              <a:gd name="adj2" fmla="val 4409477"/>
            </a:avLst>
          </a:prstGeom>
          <a:noFill/>
          <a:ln w="12700">
            <a:solidFill>
              <a:schemeClr val="tx1"/>
            </a:solidFill>
            <a:headEnd type="none" w="med" len="med"/>
            <a:tailEnd type="arrow" w="med" len="med"/>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txBody>
          <a:bodyPr rtlCol="0" anchor="ctr"/>
          <a:lstStyle/>
          <a:p>
            <a:pPr algn="ctr"/>
            <a:endParaRPr lang="nl-NL" dirty="0"/>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3915" y="6365128"/>
            <a:ext cx="2204356" cy="344899"/>
          </a:xfrm>
          <a:prstGeom prst="rect">
            <a:avLst/>
          </a:prstGeom>
        </p:spPr>
      </p:pic>
    </p:spTree>
    <p:extLst>
      <p:ext uri="{BB962C8B-B14F-4D97-AF65-F5344CB8AC3E}">
        <p14:creationId xmlns:p14="http://schemas.microsoft.com/office/powerpoint/2010/main" val="19412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2000"/>
            <a:lum/>
          </a:blip>
          <a:srcRect/>
          <a:stretch>
            <a:fillRect l="-2000" t="-73000" r="-2000" b="-7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874" y="-597046"/>
            <a:ext cx="5342034" cy="7995964"/>
          </a:xfrm>
          <a:prstGeom prst="rect">
            <a:avLst/>
          </a:prstGeom>
          <a:effectLst>
            <a:outerShdw blurRad="63500" sx="101000" sy="101000" algn="ctr" rotWithShape="0">
              <a:prstClr val="black">
                <a:alpha val="40000"/>
              </a:prstClr>
            </a:outerShdw>
          </a:effectLst>
        </p:spPr>
      </p:pic>
      <p:sp>
        <p:nvSpPr>
          <p:cNvPr id="5" name="Oval Callout 4"/>
          <p:cNvSpPr/>
          <p:nvPr/>
        </p:nvSpPr>
        <p:spPr>
          <a:xfrm>
            <a:off x="5090160" y="540014"/>
            <a:ext cx="5845415" cy="4374934"/>
          </a:xfrm>
          <a:prstGeom prst="wedgeEllipseCallout">
            <a:avLst>
              <a:gd name="adj1" fmla="val -65267"/>
              <a:gd name="adj2" fmla="val -45460"/>
            </a:avLst>
          </a:prstGeom>
          <a:ln>
            <a:solidFill>
              <a:srgbClr val="F8E81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2400" dirty="0" smtClean="0">
                <a:latin typeface="+mj-lt"/>
                <a:ea typeface="Microsoft Yi Baiti" panose="03000500000000000000" pitchFamily="66" charset="0"/>
              </a:rPr>
              <a:t>Hallo allemaal,</a:t>
            </a:r>
          </a:p>
          <a:p>
            <a:pPr algn="ctr"/>
            <a:r>
              <a:rPr lang="nl-NL" sz="2400" dirty="0" smtClean="0">
                <a:latin typeface="+mj-lt"/>
                <a:ea typeface="Microsoft Yi Baiti" panose="03000500000000000000" pitchFamily="66" charset="0"/>
              </a:rPr>
              <a:t>Mijn naam is Bijnard. Van beroep ben ik een imker. Weten jullie al wat een imker is? </a:t>
            </a:r>
          </a:p>
          <a:p>
            <a:pPr algn="ctr"/>
            <a:endParaRPr lang="en-US" sz="2400" dirty="0">
              <a:latin typeface="+mj-lt"/>
              <a:ea typeface="Microsoft Yi Baiti" panose="03000500000000000000" pitchFamily="66" charset="0"/>
            </a:endParaRPr>
          </a:p>
          <a:p>
            <a:pPr algn="ctr"/>
            <a:r>
              <a:rPr lang="nl-NL" sz="2400" dirty="0" smtClean="0">
                <a:latin typeface="+mj-lt"/>
                <a:ea typeface="Microsoft Yi Baiti" panose="03000500000000000000" pitchFamily="66" charset="0"/>
              </a:rPr>
              <a:t>Ik leg straks uit wat de bijen doen. Eerst wil ik weten hoe goed jullie de bijen al kennen. Dat testen we in een quiz. </a:t>
            </a:r>
          </a:p>
          <a:p>
            <a:pPr algn="ctr"/>
            <a:endParaRPr lang="nl-NL" sz="2400" dirty="0">
              <a:latin typeface="+mj-lt"/>
              <a:ea typeface="Microsoft Yi Baiti" panose="03000500000000000000" pitchFamily="66" charset="0"/>
            </a:endParaRPr>
          </a:p>
        </p:txBody>
      </p:sp>
      <p:sp>
        <p:nvSpPr>
          <p:cNvPr id="12" name="Zeshoek 2">
            <a:hlinkClick r:id="rId5" action="ppaction://hlinksldjump"/>
          </p:cNvPr>
          <p:cNvSpPr/>
          <p:nvPr/>
        </p:nvSpPr>
        <p:spPr>
          <a:xfrm>
            <a:off x="-26174"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KENNISMAKING MET BIJNARD</a:t>
            </a:r>
          </a:p>
        </p:txBody>
      </p:sp>
      <p:sp>
        <p:nvSpPr>
          <p:cNvPr id="13" name="Zeshoek 5">
            <a:hlinkClick r:id="rId6" action="ppaction://hlinksldjump"/>
          </p:cNvPr>
          <p:cNvSpPr/>
          <p:nvPr/>
        </p:nvSpPr>
        <p:spPr>
          <a:xfrm>
            <a:off x="2426274"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BIJEN QUIZZZZZ</a:t>
            </a:r>
          </a:p>
        </p:txBody>
      </p:sp>
      <p:sp>
        <p:nvSpPr>
          <p:cNvPr id="14" name="Zeshoek 6">
            <a:hlinkClick r:id="rId7" action="ppaction://hlinksldjump"/>
          </p:cNvPr>
          <p:cNvSpPr/>
          <p:nvPr/>
        </p:nvSpPr>
        <p:spPr>
          <a:xfrm>
            <a:off x="4858389"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WAT DOEN BIJEN?</a:t>
            </a:r>
          </a:p>
        </p:txBody>
      </p:sp>
      <p:sp>
        <p:nvSpPr>
          <p:cNvPr id="15" name="Zeshoek 7">
            <a:hlinkClick r:id="rId8" action="ppaction://hlinksldjump"/>
          </p:cNvPr>
          <p:cNvSpPr/>
          <p:nvPr/>
        </p:nvSpPr>
        <p:spPr>
          <a:xfrm>
            <a:off x="7309137"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GEVAREN VOOR DE BIJ</a:t>
            </a:r>
          </a:p>
        </p:txBody>
      </p:sp>
      <p:sp>
        <p:nvSpPr>
          <p:cNvPr id="16" name="Zeshoek 8">
            <a:hlinkClick r:id="rId9" action="ppaction://hlinksldjump"/>
          </p:cNvPr>
          <p:cNvSpPr/>
          <p:nvPr/>
        </p:nvSpPr>
        <p:spPr>
          <a:xfrm>
            <a:off x="9759885"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HELP DE BIJEN</a:t>
            </a:r>
          </a:p>
        </p:txBody>
      </p:sp>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33397" y="195115"/>
            <a:ext cx="2204356" cy="344899"/>
          </a:xfrm>
          <a:prstGeom prst="rect">
            <a:avLst/>
          </a:prstGeom>
        </p:spPr>
      </p:pic>
    </p:spTree>
    <p:extLst>
      <p:ext uri="{BB962C8B-B14F-4D97-AF65-F5344CB8AC3E}">
        <p14:creationId xmlns:p14="http://schemas.microsoft.com/office/powerpoint/2010/main" val="37379117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73000" r="-2000" b="-73000"/>
          </a:stretch>
        </a:blipFill>
        <a:effectLst/>
      </p:bgPr>
    </p:bg>
    <p:spTree>
      <p:nvGrpSpPr>
        <p:cNvPr id="1" name=""/>
        <p:cNvGrpSpPr/>
        <p:nvPr/>
      </p:nvGrpSpPr>
      <p:grpSpPr>
        <a:xfrm>
          <a:off x="0" y="0"/>
          <a:ext cx="0" cy="0"/>
          <a:chOff x="0" y="0"/>
          <a:chExt cx="0" cy="0"/>
        </a:xfrm>
      </p:grpSpPr>
      <p:sp>
        <p:nvSpPr>
          <p:cNvPr id="17" name="Rectangle 16"/>
          <p:cNvSpPr/>
          <p:nvPr/>
        </p:nvSpPr>
        <p:spPr>
          <a:xfrm>
            <a:off x="-22035" y="702640"/>
            <a:ext cx="11351295" cy="584775"/>
          </a:xfrm>
          <a:prstGeom prst="rect">
            <a:avLst/>
          </a:prstGeom>
        </p:spPr>
        <p:txBody>
          <a:bodyPr wrap="square">
            <a:spAutoFit/>
          </a:bodyPr>
          <a:lstStyle/>
          <a:p>
            <a:pPr algn="ctr"/>
            <a:r>
              <a:rPr lang="nl-NL" sz="3200" dirty="0" smtClean="0">
                <a:solidFill>
                  <a:prstClr val="black"/>
                </a:solidFill>
                <a:latin typeface="Kristen ITC" panose="03050502040202030202" pitchFamily="66" charset="0"/>
                <a:ea typeface="Microsoft Yi Baiti" panose="03000500000000000000" pitchFamily="66" charset="0"/>
              </a:rPr>
              <a:t>Leerdoelen: jullie weten nu…</a:t>
            </a:r>
            <a:endParaRPr lang="nl-NL" sz="3200" dirty="0">
              <a:solidFill>
                <a:prstClr val="black"/>
              </a:solidFill>
              <a:latin typeface="Kristen ITC" panose="03050502040202030202" pitchFamily="66" charset="0"/>
              <a:ea typeface="Microsoft Yi Baiti" panose="03000500000000000000" pitchFamily="66" charset="0"/>
            </a:endParaRPr>
          </a:p>
        </p:txBody>
      </p:sp>
      <p:sp>
        <p:nvSpPr>
          <p:cNvPr id="2" name="Rectangle 1"/>
          <p:cNvSpPr/>
          <p:nvPr/>
        </p:nvSpPr>
        <p:spPr>
          <a:xfrm>
            <a:off x="1281528" y="1561908"/>
            <a:ext cx="9538871" cy="2308324"/>
          </a:xfrm>
          <a:prstGeom prst="rect">
            <a:avLst/>
          </a:prstGeom>
        </p:spPr>
        <p:txBody>
          <a:bodyPr wrap="square">
            <a:spAutoFit/>
          </a:bodyPr>
          <a:lstStyle/>
          <a:p>
            <a:pPr marL="457200" indent="-457200">
              <a:buAutoNum type="arabicPeriod"/>
            </a:pPr>
            <a:r>
              <a:rPr lang="nl-NL" sz="2400" dirty="0" smtClean="0">
                <a:latin typeface="Kristen ITC" panose="03050502040202030202" pitchFamily="66" charset="0"/>
              </a:rPr>
              <a:t>Waar een </a:t>
            </a:r>
            <a:r>
              <a:rPr lang="nl-NL" sz="2400" dirty="0">
                <a:latin typeface="Kristen ITC" panose="03050502040202030202" pitchFamily="66" charset="0"/>
              </a:rPr>
              <a:t>bijenvolk uit bestaat.</a:t>
            </a:r>
          </a:p>
          <a:p>
            <a:pPr marL="457200" indent="-457200">
              <a:buAutoNum type="arabicPeriod"/>
            </a:pPr>
            <a:r>
              <a:rPr lang="en-US" sz="2400" dirty="0" smtClean="0">
                <a:latin typeface="Kristen ITC" panose="03050502040202030202" pitchFamily="66" charset="0"/>
              </a:rPr>
              <a:t>Hoe </a:t>
            </a:r>
            <a:r>
              <a:rPr lang="en-US" sz="2400" dirty="0" err="1">
                <a:latin typeface="Kristen ITC" panose="03050502040202030202" pitchFamily="66" charset="0"/>
              </a:rPr>
              <a:t>bestuiving</a:t>
            </a:r>
            <a:r>
              <a:rPr lang="en-US" sz="2400" dirty="0">
                <a:latin typeface="Kristen ITC" panose="03050502040202030202" pitchFamily="66" charset="0"/>
              </a:rPr>
              <a:t> </a:t>
            </a:r>
            <a:r>
              <a:rPr lang="en-US" sz="2400" dirty="0" err="1">
                <a:latin typeface="Kristen ITC" panose="03050502040202030202" pitchFamily="66" charset="0"/>
              </a:rPr>
              <a:t>werkt</a:t>
            </a:r>
            <a:r>
              <a:rPr lang="en-US" sz="2400" dirty="0">
                <a:latin typeface="Kristen ITC" panose="03050502040202030202" pitchFamily="66" charset="0"/>
              </a:rPr>
              <a:t>. </a:t>
            </a:r>
          </a:p>
          <a:p>
            <a:pPr marL="457200" indent="-457200">
              <a:buFontTx/>
              <a:buAutoNum type="arabicPeriod"/>
            </a:pPr>
            <a:r>
              <a:rPr lang="nl-NL" sz="2400" spc="3" dirty="0" smtClean="0">
                <a:latin typeface="Kristen ITC" panose="03050502040202030202" pitchFamily="66" charset="0"/>
              </a:rPr>
              <a:t>Waarom </a:t>
            </a:r>
            <a:r>
              <a:rPr lang="nl-NL" sz="2400" spc="3" dirty="0">
                <a:latin typeface="Kristen ITC" panose="03050502040202030202" pitchFamily="66" charset="0"/>
              </a:rPr>
              <a:t>de bij belangrijk is voor de mens.</a:t>
            </a:r>
          </a:p>
          <a:p>
            <a:pPr marL="457200" indent="-457200">
              <a:buFontTx/>
              <a:buAutoNum type="arabicPeriod"/>
            </a:pPr>
            <a:r>
              <a:rPr lang="nl-NL" sz="2400" dirty="0" smtClean="0">
                <a:latin typeface="Kristen ITC" panose="03050502040202030202" pitchFamily="66" charset="0"/>
              </a:rPr>
              <a:t>Twee </a:t>
            </a:r>
            <a:r>
              <a:rPr lang="nl-NL" sz="2400" dirty="0">
                <a:latin typeface="Kristen ITC" panose="03050502040202030202" pitchFamily="66" charset="0"/>
              </a:rPr>
              <a:t>bedreigingen </a:t>
            </a:r>
            <a:r>
              <a:rPr lang="nl-NL" sz="2400" dirty="0" smtClean="0">
                <a:latin typeface="Kristen ITC" panose="03050502040202030202" pitchFamily="66" charset="0"/>
              </a:rPr>
              <a:t>voor </a:t>
            </a:r>
            <a:r>
              <a:rPr lang="nl-NL" sz="2400" dirty="0">
                <a:latin typeface="Kristen ITC" panose="03050502040202030202" pitchFamily="66" charset="0"/>
              </a:rPr>
              <a:t>de bij.</a:t>
            </a:r>
          </a:p>
          <a:p>
            <a:pPr marL="457200" indent="-457200">
              <a:buFontTx/>
              <a:buAutoNum type="arabicPeriod"/>
            </a:pPr>
            <a:r>
              <a:rPr lang="nl-NL" sz="2400" dirty="0" smtClean="0">
                <a:latin typeface="Kristen ITC" panose="03050502040202030202" pitchFamily="66" charset="0"/>
              </a:rPr>
              <a:t>Twee </a:t>
            </a:r>
            <a:r>
              <a:rPr lang="nl-NL" sz="2400" dirty="0">
                <a:latin typeface="Kristen ITC" panose="03050502040202030202" pitchFamily="66" charset="0"/>
              </a:rPr>
              <a:t>oplossingen </a:t>
            </a:r>
            <a:r>
              <a:rPr lang="nl-NL" sz="2400" dirty="0" smtClean="0">
                <a:latin typeface="Kristen ITC" panose="03050502040202030202" pitchFamily="66" charset="0"/>
              </a:rPr>
              <a:t>bij </a:t>
            </a:r>
            <a:r>
              <a:rPr lang="nl-NL" sz="2400" dirty="0">
                <a:latin typeface="Kristen ITC" panose="03050502040202030202" pitchFamily="66" charset="0"/>
              </a:rPr>
              <a:t>deze </a:t>
            </a:r>
            <a:r>
              <a:rPr lang="nl-NL" sz="2400" dirty="0" smtClean="0">
                <a:latin typeface="Kristen ITC" panose="03050502040202030202" pitchFamily="66" charset="0"/>
              </a:rPr>
              <a:t>bedreigingen.</a:t>
            </a:r>
            <a:endParaRPr lang="nl-NL" sz="2400" dirty="0">
              <a:latin typeface="Kristen ITC" panose="03050502040202030202" pitchFamily="66" charset="0"/>
            </a:endParaRPr>
          </a:p>
          <a:p>
            <a:pPr marL="457200" indent="-457200">
              <a:buFontTx/>
              <a:buAutoNum type="arabicPeriod"/>
            </a:pPr>
            <a:r>
              <a:rPr lang="nl-NL" sz="2400" dirty="0" smtClean="0">
                <a:latin typeface="Kristen ITC" panose="03050502040202030202" pitchFamily="66" charset="0"/>
              </a:rPr>
              <a:t>Twee manieren </a:t>
            </a:r>
            <a:r>
              <a:rPr lang="nl-NL" sz="2400" dirty="0">
                <a:latin typeface="Kristen ITC" panose="03050502040202030202" pitchFamily="66" charset="0"/>
              </a:rPr>
              <a:t>om zelf de bijen te helpen.</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3164" y="3506816"/>
            <a:ext cx="3268836" cy="3439602"/>
          </a:xfrm>
          <a:prstGeom prst="rect">
            <a:avLst/>
          </a:prstGeom>
          <a:effectLst>
            <a:outerShdw blurRad="50800" dist="38100" algn="l" rotWithShape="0">
              <a:prstClr val="black">
                <a:alpha val="40000"/>
              </a:prstClr>
            </a:outerShdw>
          </a:effectLst>
        </p:spPr>
      </p:pic>
      <p:sp>
        <p:nvSpPr>
          <p:cNvPr id="15" name="Oval Callout 14"/>
          <p:cNvSpPr/>
          <p:nvPr/>
        </p:nvSpPr>
        <p:spPr>
          <a:xfrm rot="498213">
            <a:off x="5470792" y="4364388"/>
            <a:ext cx="3548923" cy="2375155"/>
          </a:xfrm>
          <a:prstGeom prst="wedgeEllipseCallout">
            <a:avLst>
              <a:gd name="adj1" fmla="val 66631"/>
              <a:gd name="adj2" fmla="val -48546"/>
            </a:avLst>
          </a:prstGeom>
          <a:ln>
            <a:solidFill>
              <a:srgbClr val="F8E81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2400" dirty="0">
                <a:latin typeface="+mj-lt"/>
                <a:ea typeface="Microsoft Yi Baiti" panose="03000500000000000000" pitchFamily="66" charset="0"/>
              </a:rPr>
              <a:t>Super goed gedaan!</a:t>
            </a:r>
          </a:p>
          <a:p>
            <a:pPr algn="ctr"/>
            <a:endParaRPr lang="en-US" sz="2400" dirty="0">
              <a:latin typeface="+mj-lt"/>
              <a:ea typeface="Microsoft Yi Baiti" panose="03000500000000000000" pitchFamily="66" charset="0"/>
            </a:endParaRPr>
          </a:p>
          <a:p>
            <a:pPr algn="ctr"/>
            <a:r>
              <a:rPr lang="en-US" sz="2400" dirty="0" err="1">
                <a:latin typeface="+mj-lt"/>
                <a:ea typeface="Microsoft Yi Baiti" panose="03000500000000000000" pitchFamily="66" charset="0"/>
              </a:rPr>
              <a:t>Bedankt</a:t>
            </a:r>
            <a:r>
              <a:rPr lang="en-US" sz="2400" dirty="0">
                <a:latin typeface="+mj-lt"/>
                <a:ea typeface="Microsoft Yi Baiti" panose="03000500000000000000" pitchFamily="66" charset="0"/>
              </a:rPr>
              <a:t> </a:t>
            </a:r>
            <a:r>
              <a:rPr lang="en-US" sz="2400" dirty="0" err="1">
                <a:latin typeface="+mj-lt"/>
                <a:ea typeface="Microsoft Yi Baiti" panose="03000500000000000000" pitchFamily="66" charset="0"/>
              </a:rPr>
              <a:t>namens</a:t>
            </a:r>
            <a:r>
              <a:rPr lang="en-US" sz="2400" dirty="0">
                <a:latin typeface="+mj-lt"/>
                <a:ea typeface="Microsoft Yi Baiti" panose="03000500000000000000" pitchFamily="66" charset="0"/>
              </a:rPr>
              <a:t> de </a:t>
            </a:r>
            <a:r>
              <a:rPr lang="en-US" sz="2400" dirty="0" err="1">
                <a:latin typeface="+mj-lt"/>
                <a:ea typeface="Microsoft Yi Baiti" panose="03000500000000000000" pitchFamily="66" charset="0"/>
              </a:rPr>
              <a:t>bijen</a:t>
            </a:r>
            <a:r>
              <a:rPr lang="en-US" sz="2400" dirty="0">
                <a:latin typeface="+mj-lt"/>
                <a:ea typeface="Microsoft Yi Baiti" panose="03000500000000000000" pitchFamily="66" charset="0"/>
              </a:rPr>
              <a:t>.</a:t>
            </a:r>
            <a:endParaRPr lang="nl-NL" sz="2400" dirty="0">
              <a:latin typeface="+mj-lt"/>
              <a:ea typeface="Microsoft Yi Baiti" panose="03000500000000000000" pitchFamily="66" charset="0"/>
            </a:endParaRP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915" y="6365128"/>
            <a:ext cx="2204356" cy="344899"/>
          </a:xfrm>
          <a:prstGeom prst="rect">
            <a:avLst/>
          </a:prstGeom>
        </p:spPr>
      </p:pic>
    </p:spTree>
    <p:extLst>
      <p:ext uri="{BB962C8B-B14F-4D97-AF65-F5344CB8AC3E}">
        <p14:creationId xmlns:p14="http://schemas.microsoft.com/office/powerpoint/2010/main" val="37280556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2000"/>
            <a:lum/>
          </a:blip>
          <a:srcRect/>
          <a:stretch>
            <a:fillRect l="-2000" t="-73000" r="-2000" b="-73000"/>
          </a:stretch>
        </a:blipFill>
        <a:effectLst/>
      </p:bgPr>
    </p:bg>
    <p:spTree>
      <p:nvGrpSpPr>
        <p:cNvPr id="1" name=""/>
        <p:cNvGrpSpPr/>
        <p:nvPr/>
      </p:nvGrpSpPr>
      <p:grpSpPr>
        <a:xfrm>
          <a:off x="0" y="0"/>
          <a:ext cx="0" cy="0"/>
          <a:chOff x="0" y="0"/>
          <a:chExt cx="0" cy="0"/>
        </a:xfrm>
      </p:grpSpPr>
      <p:sp>
        <p:nvSpPr>
          <p:cNvPr id="11" name="Wolkvormige toelichting 8"/>
          <p:cNvSpPr/>
          <p:nvPr/>
        </p:nvSpPr>
        <p:spPr>
          <a:xfrm>
            <a:off x="-3445402" y="0"/>
            <a:ext cx="2394408" cy="1470582"/>
          </a:xfrm>
          <a:prstGeom prst="cloudCallout">
            <a:avLst>
              <a:gd name="adj1" fmla="val 34909"/>
              <a:gd name="adj2" fmla="val 60508"/>
            </a:avLst>
          </a:prstGeom>
          <a:solidFill>
            <a:srgbClr val="B3EBFF">
              <a:alpha val="68627"/>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solidFill>
                  <a:schemeClr val="tx1"/>
                </a:solidFill>
                <a:ea typeface="Microsoft Yi Baiti" panose="03000500000000000000" pitchFamily="66" charset="0"/>
              </a:rPr>
              <a:t>Namens alle bijen bedankt!</a:t>
            </a:r>
            <a:endParaRPr lang="nl-NL" sz="2000" dirty="0">
              <a:solidFill>
                <a:schemeClr val="tx1"/>
              </a:solidFill>
              <a:ea typeface="Microsoft Yi Baiti" panose="03000500000000000000" pitchFamily="66"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0389" y="-480643"/>
            <a:ext cx="5154592" cy="7715403"/>
          </a:xfrm>
          <a:prstGeom prst="rect">
            <a:avLst/>
          </a:prstGeom>
          <a:effectLst>
            <a:outerShdw blurRad="63500" sx="101000" sy="101000" algn="ctr" rotWithShape="0">
              <a:prstClr val="black">
                <a:alpha val="40000"/>
              </a:prstClr>
            </a:outerShdw>
          </a:effectLst>
        </p:spPr>
      </p:pic>
      <p:sp>
        <p:nvSpPr>
          <p:cNvPr id="13" name="Oval Callout 12"/>
          <p:cNvSpPr/>
          <p:nvPr/>
        </p:nvSpPr>
        <p:spPr>
          <a:xfrm>
            <a:off x="2016369" y="478873"/>
            <a:ext cx="5978769" cy="4475092"/>
          </a:xfrm>
          <a:prstGeom prst="wedgeEllipseCallout">
            <a:avLst>
              <a:gd name="adj1" fmla="val 69661"/>
              <a:gd name="adj2" fmla="val -52557"/>
            </a:avLst>
          </a:prstGeom>
          <a:ln>
            <a:solidFill>
              <a:srgbClr val="F8E81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2400" dirty="0">
                <a:latin typeface="+mj-lt"/>
                <a:ea typeface="Microsoft Yi Baiti" panose="03000500000000000000" pitchFamily="66" charset="0"/>
              </a:rPr>
              <a:t>Deze les is gemaakt door Greenpeace. Greenpeace wil een schone en gezonde aarde voor iedereen. </a:t>
            </a:r>
          </a:p>
          <a:p>
            <a:pPr algn="ctr"/>
            <a:endParaRPr lang="nl-NL" sz="2400" dirty="0">
              <a:latin typeface="+mj-lt"/>
              <a:ea typeface="Microsoft Yi Baiti" panose="03000500000000000000" pitchFamily="66" charset="0"/>
            </a:endParaRPr>
          </a:p>
          <a:p>
            <a:pPr algn="ctr"/>
            <a:r>
              <a:rPr lang="nl-NL" sz="2400" dirty="0">
                <a:latin typeface="+mj-lt"/>
                <a:ea typeface="Microsoft Yi Baiti" panose="03000500000000000000" pitchFamily="66" charset="0"/>
              </a:rPr>
              <a:t>Wil je meer weten over Greenpeace, de bijen of duurzaam voedsel? Kijk op </a:t>
            </a:r>
            <a:r>
              <a:rPr lang="nl-NL" sz="2400" dirty="0">
                <a:latin typeface="+mj-lt"/>
                <a:ea typeface="Microsoft Yi Baiti" panose="03000500000000000000" pitchFamily="66" charset="0"/>
                <a:hlinkClick r:id="rId5"/>
              </a:rPr>
              <a:t>www.greenpeacekids.nl</a:t>
            </a:r>
            <a:r>
              <a:rPr lang="nl-NL" sz="2400" dirty="0">
                <a:latin typeface="+mj-lt"/>
                <a:ea typeface="Microsoft Yi Baiti" panose="03000500000000000000" pitchFamily="66" charset="0"/>
              </a:rPr>
              <a:t> </a:t>
            </a: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477625">
            <a:off x="-1908559" y="1498707"/>
            <a:ext cx="1715129" cy="1488732"/>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73346" y="5913481"/>
            <a:ext cx="4464814" cy="698576"/>
          </a:xfrm>
          <a:prstGeom prst="rect">
            <a:avLst/>
          </a:prstGeom>
        </p:spPr>
      </p:pic>
    </p:spTree>
    <p:extLst>
      <p:ext uri="{BB962C8B-B14F-4D97-AF65-F5344CB8AC3E}">
        <p14:creationId xmlns:p14="http://schemas.microsoft.com/office/powerpoint/2010/main" val="372290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2.08333E-6 0.03449 L 0.08828 0.04885 C 0.10664 0.05209 0.13425 0.05394 0.16315 0.05394 C 0.1961 0.05394 0.22253 0.05209 0.24089 0.04885 L 0.3293 0.03449 " pathEditMode="relative" rAng="0" ptsTypes="AAAAA">
                                      <p:cBhvr>
                                        <p:cTn id="6" dur="2000" fill="hold"/>
                                        <p:tgtEl>
                                          <p:spTgt spid="14"/>
                                        </p:tgtEl>
                                        <p:attrNameLst>
                                          <p:attrName>ppt_x</p:attrName>
                                          <p:attrName>ppt_y</p:attrName>
                                        </p:attrNameLst>
                                      </p:cBhvr>
                                      <p:rCtr x="16458" y="972"/>
                                    </p:animMotion>
                                  </p:childTnLst>
                                </p:cTn>
                              </p:par>
                              <p:par>
                                <p:cTn id="7" presetID="37" presetClass="path" presetSubtype="0" accel="50000" decel="50000" fill="hold" grpId="0" nodeType="withEffect">
                                  <p:stCondLst>
                                    <p:cond delay="0"/>
                                  </p:stCondLst>
                                  <p:childTnLst>
                                    <p:animMotion origin="layout" path="M -5E-6 0.03449 L 0.08842 0.04884 C 0.10678 0.05208 0.13438 0.05393 0.16329 0.05393 C 0.1961 0.05393 0.22253 0.05208 0.24089 0.04884 L 0.3293 0.03449 " pathEditMode="relative" rAng="0" ptsTypes="AAAAA">
                                      <p:cBhvr>
                                        <p:cTn id="8" dur="2000" fill="hold"/>
                                        <p:tgtEl>
                                          <p:spTgt spid="11"/>
                                        </p:tgtEl>
                                        <p:attrNameLst>
                                          <p:attrName>ppt_x</p:attrName>
                                          <p:attrName>ppt_y</p:attrName>
                                        </p:attrNameLst>
                                      </p:cBhvr>
                                      <p:rCtr x="16471"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73000" r="-2000" b="-73000"/>
          </a:stretch>
        </a:blipFill>
        <a:effectLst/>
      </p:bgPr>
    </p:bg>
    <p:spTree>
      <p:nvGrpSpPr>
        <p:cNvPr id="1" name=""/>
        <p:cNvGrpSpPr/>
        <p:nvPr/>
      </p:nvGrpSpPr>
      <p:grpSpPr>
        <a:xfrm>
          <a:off x="0" y="0"/>
          <a:ext cx="0" cy="0"/>
          <a:chOff x="0" y="0"/>
          <a:chExt cx="0" cy="0"/>
        </a:xfrm>
      </p:grpSpPr>
      <p:sp>
        <p:nvSpPr>
          <p:cNvPr id="2" name="Rectangle 1"/>
          <p:cNvSpPr/>
          <p:nvPr/>
        </p:nvSpPr>
        <p:spPr>
          <a:xfrm>
            <a:off x="1857744" y="283764"/>
            <a:ext cx="8106388" cy="1015663"/>
          </a:xfrm>
          <a:prstGeom prst="rect">
            <a:avLst/>
          </a:prstGeom>
        </p:spPr>
        <p:txBody>
          <a:bodyPr wrap="square">
            <a:spAutoFit/>
          </a:bodyPr>
          <a:lstStyle/>
          <a:p>
            <a:r>
              <a:rPr lang="nl-NL" sz="6000" b="1" dirty="0" smtClean="0">
                <a:solidFill>
                  <a:prstClr val="black"/>
                </a:solidFill>
                <a:latin typeface="HelveticaNeueLT Std" panose="020B0604020202020204" pitchFamily="34" charset="0"/>
                <a:ea typeface="Microsoft Yi Baiti" panose="03000500000000000000" pitchFamily="66" charset="0"/>
                <a:cs typeface="+mj-cs"/>
              </a:rPr>
              <a:t>DE BIJEN </a:t>
            </a:r>
            <a:r>
              <a:rPr lang="nl-NL" sz="6000" b="1" dirty="0" err="1" smtClean="0">
                <a:solidFill>
                  <a:prstClr val="black"/>
                </a:solidFill>
                <a:latin typeface="HelveticaNeueLT Std" panose="020B0604020202020204" pitchFamily="34" charset="0"/>
                <a:ea typeface="Microsoft Yi Baiti" panose="03000500000000000000" pitchFamily="66" charset="0"/>
                <a:cs typeface="+mj-cs"/>
              </a:rPr>
              <a:t>QUIZzzzzz</a:t>
            </a:r>
            <a:endParaRPr lang="nl-NL" sz="6000" b="1" dirty="0">
              <a:latin typeface="HelveticaNeueLT Std" panose="020B0604020202020204" pitchFamily="34" charset="0"/>
            </a:endParaRPr>
          </a:p>
        </p:txBody>
      </p:sp>
      <p:pic>
        <p:nvPicPr>
          <p:cNvPr id="3" name="Afbeelding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5565" y="2445608"/>
            <a:ext cx="4720988" cy="3269828"/>
          </a:xfrm>
          <a:prstGeom prst="rect">
            <a:avLst/>
          </a:prstGeom>
        </p:spPr>
      </p:pic>
      <p:sp>
        <p:nvSpPr>
          <p:cNvPr id="4" name="Wolkvormige toelichting 11"/>
          <p:cNvSpPr/>
          <p:nvPr/>
        </p:nvSpPr>
        <p:spPr>
          <a:xfrm>
            <a:off x="7982857" y="2075543"/>
            <a:ext cx="2544859" cy="2004979"/>
          </a:xfrm>
          <a:prstGeom prst="cloudCallout">
            <a:avLst>
              <a:gd name="adj1" fmla="val -105355"/>
              <a:gd name="adj2" fmla="val 19337"/>
            </a:avLst>
          </a:prstGeom>
          <a:solidFill>
            <a:srgbClr val="B3EBFF">
              <a:alpha val="68627"/>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solidFill>
                  <a:schemeClr val="tx1"/>
                </a:solidFill>
                <a:latin typeface="+mj-lt"/>
                <a:ea typeface="Microsoft Yi Baiti" panose="03000500000000000000" pitchFamily="66" charset="0"/>
              </a:rPr>
              <a:t>Beantwoord vlug de vragen </a:t>
            </a:r>
            <a:r>
              <a:rPr lang="nl-NL" sz="2000" dirty="0">
                <a:solidFill>
                  <a:schemeClr val="tx1"/>
                </a:solidFill>
                <a:latin typeface="+mj-lt"/>
                <a:ea typeface="Microsoft Yi Baiti" panose="03000500000000000000" pitchFamily="66" charset="0"/>
              </a:rPr>
              <a:t>voordat ik verdwijn!</a:t>
            </a:r>
          </a:p>
        </p:txBody>
      </p:sp>
      <p:sp>
        <p:nvSpPr>
          <p:cNvPr id="9" name="Zeshoek 5">
            <a:hlinkClick r:id="rId5" action="ppaction://hlinksldjump"/>
          </p:cNvPr>
          <p:cNvSpPr/>
          <p:nvPr/>
        </p:nvSpPr>
        <p:spPr>
          <a:xfrm>
            <a:off x="2426274"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BIJEN QUIZZZZZ</a:t>
            </a:r>
          </a:p>
        </p:txBody>
      </p:sp>
      <p:sp>
        <p:nvSpPr>
          <p:cNvPr id="10" name="Zeshoek 6">
            <a:hlinkClick r:id="rId6" action="ppaction://hlinksldjump"/>
          </p:cNvPr>
          <p:cNvSpPr/>
          <p:nvPr/>
        </p:nvSpPr>
        <p:spPr>
          <a:xfrm>
            <a:off x="4858389"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WAT DOEN BIJEN?</a:t>
            </a:r>
          </a:p>
        </p:txBody>
      </p:sp>
      <p:sp>
        <p:nvSpPr>
          <p:cNvPr id="11" name="Zeshoek 7">
            <a:hlinkClick r:id="rId7" action="ppaction://hlinksldjump"/>
          </p:cNvPr>
          <p:cNvSpPr/>
          <p:nvPr/>
        </p:nvSpPr>
        <p:spPr>
          <a:xfrm>
            <a:off x="7309137"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GEVAREN VOOR DE BIJ</a:t>
            </a:r>
          </a:p>
        </p:txBody>
      </p:sp>
      <p:sp>
        <p:nvSpPr>
          <p:cNvPr id="12" name="Zeshoek 8">
            <a:hlinkClick r:id="rId8" action="ppaction://hlinksldjump"/>
          </p:cNvPr>
          <p:cNvSpPr/>
          <p:nvPr/>
        </p:nvSpPr>
        <p:spPr>
          <a:xfrm>
            <a:off x="9759885"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HELP DE BIJEN</a:t>
            </a:r>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3437" y="6365128"/>
            <a:ext cx="2204356" cy="344899"/>
          </a:xfrm>
          <a:prstGeom prst="rect">
            <a:avLst/>
          </a:prstGeom>
        </p:spPr>
      </p:pic>
    </p:spTree>
    <p:extLst>
      <p:ext uri="{BB962C8B-B14F-4D97-AF65-F5344CB8AC3E}">
        <p14:creationId xmlns:p14="http://schemas.microsoft.com/office/powerpoint/2010/main" val="233697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xit" presetSubtype="1" fill="hold" nodeType="withEffect">
                                  <p:stCondLst>
                                    <p:cond delay="0"/>
                                  </p:stCondLst>
                                  <p:childTnLst>
                                    <p:animEffect transition="out" filter="wheel(1)">
                                      <p:cBhvr>
                                        <p:cTn id="6" dur="20000"/>
                                        <p:tgtEl>
                                          <p:spTgt spid="3"/>
                                        </p:tgtEl>
                                      </p:cBhvr>
                                    </p:animEffect>
                                    <p:set>
                                      <p:cBhvr>
                                        <p:cTn id="7" dur="1" fill="hold">
                                          <p:stCondLst>
                                            <p:cond delay="19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73000" r="-2000" b="-73000"/>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4"/>
          <a:srcRect l="17976" t="58812" r="18572" b="14953"/>
          <a:stretch/>
        </p:blipFill>
        <p:spPr>
          <a:xfrm>
            <a:off x="41666" y="2633031"/>
            <a:ext cx="12065560" cy="3117958"/>
          </a:xfrm>
          <a:prstGeom prst="rect">
            <a:avLst/>
          </a:prstGeom>
        </p:spPr>
      </p:pic>
      <p:sp>
        <p:nvSpPr>
          <p:cNvPr id="4" name="TextBox 3"/>
          <p:cNvSpPr txBox="1"/>
          <p:nvPr/>
        </p:nvSpPr>
        <p:spPr>
          <a:xfrm>
            <a:off x="1651937" y="2805752"/>
            <a:ext cx="1799772" cy="400110"/>
          </a:xfrm>
          <a:prstGeom prst="rect">
            <a:avLst/>
          </a:prstGeom>
          <a:noFill/>
        </p:spPr>
        <p:txBody>
          <a:bodyPr wrap="square" rtlCol="0">
            <a:spAutoFit/>
          </a:bodyPr>
          <a:lstStyle/>
          <a:p>
            <a:r>
              <a:rPr lang="nl-NL" sz="2000" dirty="0" smtClean="0">
                <a:solidFill>
                  <a:srgbClr val="002060"/>
                </a:solidFill>
                <a:latin typeface="Kristen ITC" panose="03050502040202030202" pitchFamily="66" charset="0"/>
              </a:rPr>
              <a:t>Honingbij</a:t>
            </a:r>
            <a:endParaRPr lang="nl-NL" sz="2000" dirty="0">
              <a:solidFill>
                <a:srgbClr val="002060"/>
              </a:solidFill>
              <a:latin typeface="Kristen ITC" panose="03050502040202030202" pitchFamily="66" charset="0"/>
            </a:endParaRPr>
          </a:p>
        </p:txBody>
      </p:sp>
      <p:sp>
        <p:nvSpPr>
          <p:cNvPr id="5" name="TextBox 4"/>
          <p:cNvSpPr txBox="1"/>
          <p:nvPr/>
        </p:nvSpPr>
        <p:spPr>
          <a:xfrm>
            <a:off x="6096000" y="2805752"/>
            <a:ext cx="1799772" cy="400110"/>
          </a:xfrm>
          <a:prstGeom prst="rect">
            <a:avLst/>
          </a:prstGeom>
          <a:noFill/>
        </p:spPr>
        <p:txBody>
          <a:bodyPr wrap="square" rtlCol="0">
            <a:spAutoFit/>
          </a:bodyPr>
          <a:lstStyle/>
          <a:p>
            <a:r>
              <a:rPr lang="nl-NL" sz="2000" dirty="0" smtClean="0">
                <a:solidFill>
                  <a:srgbClr val="002060"/>
                </a:solidFill>
                <a:latin typeface="Kristen ITC" panose="03050502040202030202" pitchFamily="66" charset="0"/>
              </a:rPr>
              <a:t>Hommel</a:t>
            </a:r>
            <a:endParaRPr lang="nl-NL" sz="2000" dirty="0">
              <a:solidFill>
                <a:srgbClr val="002060"/>
              </a:solidFill>
              <a:latin typeface="Kristen ITC" panose="03050502040202030202" pitchFamily="66" charset="0"/>
            </a:endParaRPr>
          </a:p>
        </p:txBody>
      </p:sp>
      <p:sp>
        <p:nvSpPr>
          <p:cNvPr id="6" name="TextBox 5"/>
          <p:cNvSpPr txBox="1"/>
          <p:nvPr/>
        </p:nvSpPr>
        <p:spPr>
          <a:xfrm>
            <a:off x="10201728" y="2805752"/>
            <a:ext cx="1799772" cy="400110"/>
          </a:xfrm>
          <a:prstGeom prst="rect">
            <a:avLst/>
          </a:prstGeom>
          <a:noFill/>
        </p:spPr>
        <p:txBody>
          <a:bodyPr wrap="square" rtlCol="0">
            <a:spAutoFit/>
          </a:bodyPr>
          <a:lstStyle/>
          <a:p>
            <a:r>
              <a:rPr lang="nl-NL" sz="2000" dirty="0" smtClean="0">
                <a:solidFill>
                  <a:srgbClr val="002060"/>
                </a:solidFill>
                <a:latin typeface="Kristen ITC" panose="03050502040202030202" pitchFamily="66" charset="0"/>
              </a:rPr>
              <a:t>Wesp</a:t>
            </a:r>
            <a:endParaRPr lang="nl-NL" sz="2000" dirty="0">
              <a:solidFill>
                <a:srgbClr val="002060"/>
              </a:solidFill>
              <a:latin typeface="Kristen ITC" panose="03050502040202030202" pitchFamily="66" charset="0"/>
            </a:endParaRPr>
          </a:p>
        </p:txBody>
      </p:sp>
      <p:pic>
        <p:nvPicPr>
          <p:cNvPr id="16" name="Afbeelding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532" y="-269525"/>
            <a:ext cx="4728936" cy="3275332"/>
          </a:xfrm>
          <a:prstGeom prst="rect">
            <a:avLst/>
          </a:prstGeom>
        </p:spPr>
      </p:pic>
      <p:sp>
        <p:nvSpPr>
          <p:cNvPr id="17" name="Wolkvormige toelichting 11"/>
          <p:cNvSpPr/>
          <p:nvPr/>
        </p:nvSpPr>
        <p:spPr>
          <a:xfrm>
            <a:off x="8525194" y="87904"/>
            <a:ext cx="2791602" cy="1631763"/>
          </a:xfrm>
          <a:prstGeom prst="cloudCallout">
            <a:avLst>
              <a:gd name="adj1" fmla="val -105711"/>
              <a:gd name="adj2" fmla="val -10769"/>
            </a:avLst>
          </a:prstGeom>
          <a:solidFill>
            <a:srgbClr val="B3EBFF">
              <a:alpha val="68627"/>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solidFill>
                  <a:schemeClr val="tx1"/>
                </a:solidFill>
                <a:latin typeface="+mj-lt"/>
                <a:ea typeface="Microsoft Yi Baiti" panose="03000500000000000000" pitchFamily="66" charset="0"/>
              </a:rPr>
              <a:t>Even oefenen: beantwoord de vraag </a:t>
            </a:r>
            <a:r>
              <a:rPr lang="nl-NL" sz="2000" dirty="0">
                <a:solidFill>
                  <a:schemeClr val="tx1"/>
                </a:solidFill>
                <a:latin typeface="+mj-lt"/>
                <a:ea typeface="Microsoft Yi Baiti" panose="03000500000000000000" pitchFamily="66" charset="0"/>
              </a:rPr>
              <a:t>voordat ik verdwijn!</a:t>
            </a:r>
          </a:p>
        </p:txBody>
      </p:sp>
      <p:sp>
        <p:nvSpPr>
          <p:cNvPr id="2" name="Rectangle 1"/>
          <p:cNvSpPr/>
          <p:nvPr/>
        </p:nvSpPr>
        <p:spPr>
          <a:xfrm>
            <a:off x="937714" y="2132023"/>
            <a:ext cx="10788363" cy="523220"/>
          </a:xfrm>
          <a:prstGeom prst="rect">
            <a:avLst/>
          </a:prstGeom>
        </p:spPr>
        <p:txBody>
          <a:bodyPr wrap="square">
            <a:spAutoFit/>
          </a:bodyPr>
          <a:lstStyle/>
          <a:p>
            <a:r>
              <a:rPr lang="nl-NL" sz="2800" b="1" dirty="0" smtClean="0">
                <a:ea typeface="Microsoft Yi Baiti" panose="03000500000000000000" pitchFamily="66" charset="0"/>
              </a:rPr>
              <a:t>Oefenvraag</a:t>
            </a:r>
            <a:r>
              <a:rPr lang="nl-NL" sz="2800" b="1" dirty="0">
                <a:ea typeface="Microsoft Yi Baiti" panose="03000500000000000000" pitchFamily="66" charset="0"/>
              </a:rPr>
              <a:t>: W</a:t>
            </a:r>
            <a:r>
              <a:rPr lang="nl-NL" sz="2800" b="1" dirty="0" smtClean="0">
                <a:ea typeface="Microsoft Yi Baiti" panose="03000500000000000000" pitchFamily="66" charset="0"/>
              </a:rPr>
              <a:t>elk van de onderstaande beestjes is een honingbij?</a:t>
            </a:r>
            <a:endParaRPr lang="nl-NL" sz="2800" b="1" dirty="0">
              <a:ea typeface="Microsoft Yi Baiti" panose="03000500000000000000" pitchFamily="66" charset="0"/>
            </a:endParaRPr>
          </a:p>
        </p:txBody>
      </p:sp>
      <p:sp>
        <p:nvSpPr>
          <p:cNvPr id="18" name="Zeshoek 5">
            <a:hlinkClick r:id="rId6" action="ppaction://hlinksldjump"/>
          </p:cNvPr>
          <p:cNvSpPr/>
          <p:nvPr/>
        </p:nvSpPr>
        <p:spPr>
          <a:xfrm>
            <a:off x="2426274"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BIJEN QUIZZZZZ</a:t>
            </a:r>
          </a:p>
        </p:txBody>
      </p:sp>
      <p:sp>
        <p:nvSpPr>
          <p:cNvPr id="19" name="Zeshoek 6">
            <a:hlinkClick r:id="rId7" action="ppaction://hlinksldjump"/>
          </p:cNvPr>
          <p:cNvSpPr/>
          <p:nvPr/>
        </p:nvSpPr>
        <p:spPr>
          <a:xfrm>
            <a:off x="4858389"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WAT DOEN BIJEN?</a:t>
            </a:r>
          </a:p>
        </p:txBody>
      </p:sp>
      <p:sp>
        <p:nvSpPr>
          <p:cNvPr id="20" name="Zeshoek 7">
            <a:hlinkClick r:id="rId8" action="ppaction://hlinksldjump"/>
          </p:cNvPr>
          <p:cNvSpPr/>
          <p:nvPr/>
        </p:nvSpPr>
        <p:spPr>
          <a:xfrm>
            <a:off x="7309137"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GEVAREN VOOR DE BIJ</a:t>
            </a:r>
          </a:p>
        </p:txBody>
      </p:sp>
      <p:sp>
        <p:nvSpPr>
          <p:cNvPr id="21" name="Zeshoek 8">
            <a:hlinkClick r:id="rId9" action="ppaction://hlinksldjump"/>
          </p:cNvPr>
          <p:cNvSpPr/>
          <p:nvPr/>
        </p:nvSpPr>
        <p:spPr>
          <a:xfrm>
            <a:off x="9759885"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HELP DE BIJEN</a:t>
            </a:r>
          </a:p>
        </p:txBody>
      </p:sp>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3437" y="6365128"/>
            <a:ext cx="2204356" cy="344899"/>
          </a:xfrm>
          <a:prstGeom prst="rect">
            <a:avLst/>
          </a:prstGeom>
        </p:spPr>
      </p:pic>
    </p:spTree>
    <p:extLst>
      <p:ext uri="{BB962C8B-B14F-4D97-AF65-F5344CB8AC3E}">
        <p14:creationId xmlns:p14="http://schemas.microsoft.com/office/powerpoint/2010/main" val="49257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xit" presetSubtype="1" fill="hold" nodeType="withEffect">
                                  <p:stCondLst>
                                    <p:cond delay="0"/>
                                  </p:stCondLst>
                                  <p:childTnLst>
                                    <p:animEffect transition="out" filter="wheel(1)">
                                      <p:cBhvr>
                                        <p:cTn id="6" dur="20000"/>
                                        <p:tgtEl>
                                          <p:spTgt spid="16"/>
                                        </p:tgtEl>
                                      </p:cBhvr>
                                    </p:animEffect>
                                    <p:set>
                                      <p:cBhvr>
                                        <p:cTn id="7" dur="1" fill="hold">
                                          <p:stCondLst>
                                            <p:cond delay="19999"/>
                                          </p:stCondLst>
                                        </p:cTn>
                                        <p:tgtEl>
                                          <p:spTgt spid="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2000"/>
            <a:lum/>
          </a:blip>
          <a:srcRect/>
          <a:stretch>
            <a:fillRect l="-2000" t="-73000" r="-2000" b="-73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9797" y="2303927"/>
            <a:ext cx="10515600" cy="4351338"/>
          </a:xfrm>
        </p:spPr>
        <p:txBody>
          <a:bodyPr/>
          <a:lstStyle/>
          <a:p>
            <a:pPr marL="0" indent="0">
              <a:buNone/>
            </a:pPr>
            <a:r>
              <a:rPr lang="nl-NL" b="1" dirty="0">
                <a:ea typeface="Microsoft Yi Baiti" panose="03000500000000000000" pitchFamily="66" charset="0"/>
              </a:rPr>
              <a:t>Vraag 1: Bijen leven in een familie. Waar bestaat zo’n ‘bijenvolk’ uit</a:t>
            </a:r>
            <a:r>
              <a:rPr lang="nl-NL" b="1" dirty="0" smtClean="0">
                <a:ea typeface="Microsoft Yi Baiti" panose="03000500000000000000" pitchFamily="66" charset="0"/>
              </a:rPr>
              <a:t>?</a:t>
            </a:r>
          </a:p>
          <a:p>
            <a:pPr marL="0" indent="0">
              <a:buNone/>
            </a:pPr>
            <a:endParaRPr lang="nl-NL" dirty="0">
              <a:ea typeface="Microsoft Yi Baiti" panose="03000500000000000000" pitchFamily="66" charset="0"/>
            </a:endParaRPr>
          </a:p>
          <a:p>
            <a:pPr marL="0" indent="0">
              <a:buNone/>
            </a:pPr>
            <a:r>
              <a:rPr lang="nl-NL" dirty="0" smtClean="0">
                <a:ea typeface="Microsoft Yi Baiti" panose="03000500000000000000" pitchFamily="66" charset="0"/>
              </a:rPr>
              <a:t>a) Een </a:t>
            </a:r>
            <a:r>
              <a:rPr lang="nl-NL" dirty="0">
                <a:ea typeface="Microsoft Yi Baiti" panose="03000500000000000000" pitchFamily="66" charset="0"/>
              </a:rPr>
              <a:t>koningin, een imker (iemand die bijen houdt) en een bijenkorf.</a:t>
            </a:r>
          </a:p>
          <a:p>
            <a:pPr marL="0" indent="0">
              <a:buNone/>
            </a:pPr>
            <a:r>
              <a:rPr lang="nl-NL" dirty="0" smtClean="0">
                <a:ea typeface="Microsoft Yi Baiti" panose="03000500000000000000" pitchFamily="66" charset="0"/>
              </a:rPr>
              <a:t>b) Een </a:t>
            </a:r>
            <a:r>
              <a:rPr lang="nl-NL" dirty="0">
                <a:ea typeface="Microsoft Yi Baiti" panose="03000500000000000000" pitchFamily="66" charset="0"/>
              </a:rPr>
              <a:t>koningin, een aantal darren (mannetjesbijen) en heel veel </a:t>
            </a:r>
            <a:r>
              <a:rPr lang="nl-NL" dirty="0" smtClean="0">
                <a:ea typeface="Microsoft Yi Baiti" panose="03000500000000000000" pitchFamily="66" charset="0"/>
              </a:rPr>
              <a:t>werksters </a:t>
            </a:r>
            <a:r>
              <a:rPr lang="nl-NL" dirty="0">
                <a:ea typeface="Microsoft Yi Baiti" panose="03000500000000000000" pitchFamily="66" charset="0"/>
              </a:rPr>
              <a:t>(vrouwtjesbijen).</a:t>
            </a:r>
          </a:p>
          <a:p>
            <a:pPr marL="0" indent="0">
              <a:buNone/>
            </a:pPr>
            <a:r>
              <a:rPr lang="nl-NL" dirty="0" smtClean="0">
                <a:ea typeface="Microsoft Yi Baiti" panose="03000500000000000000" pitchFamily="66" charset="0"/>
              </a:rPr>
              <a:t>c) Zo’n 10 </a:t>
            </a:r>
            <a:r>
              <a:rPr lang="nl-NL" dirty="0">
                <a:ea typeface="Microsoft Yi Baiti" panose="03000500000000000000" pitchFamily="66" charset="0"/>
              </a:rPr>
              <a:t>koninginnen en vele werksters (vrouwtjesbijen) en verdedigers </a:t>
            </a:r>
            <a:r>
              <a:rPr lang="nl-NL" dirty="0" smtClean="0">
                <a:ea typeface="Microsoft Yi Baiti" panose="03000500000000000000" pitchFamily="66" charset="0"/>
              </a:rPr>
              <a:t>	(</a:t>
            </a:r>
            <a:r>
              <a:rPr lang="nl-NL" dirty="0">
                <a:ea typeface="Microsoft Yi Baiti" panose="03000500000000000000" pitchFamily="66" charset="0"/>
              </a:rPr>
              <a:t>mannetjesbijen).</a:t>
            </a:r>
          </a:p>
          <a:p>
            <a:endParaRPr lang="nl-NL" dirty="0"/>
          </a:p>
        </p:txBody>
      </p:sp>
      <p:sp>
        <p:nvSpPr>
          <p:cNvPr id="12" name="Zeshoek 5">
            <a:hlinkClick r:id="rId4" action="ppaction://hlinksldjump"/>
          </p:cNvPr>
          <p:cNvSpPr/>
          <p:nvPr/>
        </p:nvSpPr>
        <p:spPr>
          <a:xfrm>
            <a:off x="2426274"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BIJEN QUIZZZZZ</a:t>
            </a:r>
          </a:p>
        </p:txBody>
      </p:sp>
      <p:sp>
        <p:nvSpPr>
          <p:cNvPr id="13" name="Zeshoek 6">
            <a:hlinkClick r:id="rId5" action="ppaction://hlinksldjump"/>
          </p:cNvPr>
          <p:cNvSpPr/>
          <p:nvPr/>
        </p:nvSpPr>
        <p:spPr>
          <a:xfrm>
            <a:off x="4858389"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WAT DOEN BIJEN?</a:t>
            </a:r>
          </a:p>
        </p:txBody>
      </p:sp>
      <p:sp>
        <p:nvSpPr>
          <p:cNvPr id="14" name="Zeshoek 7">
            <a:hlinkClick r:id="rId6" action="ppaction://hlinksldjump"/>
          </p:cNvPr>
          <p:cNvSpPr/>
          <p:nvPr/>
        </p:nvSpPr>
        <p:spPr>
          <a:xfrm>
            <a:off x="7309137"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GEVAREN VOOR DE BIJ</a:t>
            </a:r>
          </a:p>
        </p:txBody>
      </p:sp>
      <p:sp>
        <p:nvSpPr>
          <p:cNvPr id="15" name="Zeshoek 8">
            <a:hlinkClick r:id="rId7" action="ppaction://hlinksldjump"/>
          </p:cNvPr>
          <p:cNvSpPr/>
          <p:nvPr/>
        </p:nvSpPr>
        <p:spPr>
          <a:xfrm>
            <a:off x="9759885"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HELP DE BIJEN</a:t>
            </a:r>
          </a:p>
        </p:txBody>
      </p:sp>
      <p:pic>
        <p:nvPicPr>
          <p:cNvPr id="17" name="Afbeelding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31532" y="-269525"/>
            <a:ext cx="4728936" cy="3275332"/>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3437" y="6365128"/>
            <a:ext cx="2204356" cy="344899"/>
          </a:xfrm>
          <a:prstGeom prst="rect">
            <a:avLst/>
          </a:prstGeom>
        </p:spPr>
      </p:pic>
    </p:spTree>
    <p:extLst>
      <p:ext uri="{BB962C8B-B14F-4D97-AF65-F5344CB8AC3E}">
        <p14:creationId xmlns:p14="http://schemas.microsoft.com/office/powerpoint/2010/main" val="215477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xit" presetSubtype="1" fill="hold" nodeType="withEffect">
                                  <p:stCondLst>
                                    <p:cond delay="0"/>
                                  </p:stCondLst>
                                  <p:childTnLst>
                                    <p:animEffect transition="out" filter="wheel(1)">
                                      <p:cBhvr>
                                        <p:cTn id="6" dur="20000"/>
                                        <p:tgtEl>
                                          <p:spTgt spid="17"/>
                                        </p:tgtEl>
                                      </p:cBhvr>
                                    </p:animEffect>
                                    <p:set>
                                      <p:cBhvr>
                                        <p:cTn id="7" dur="1" fill="hold">
                                          <p:stCondLst>
                                            <p:cond delay="19999"/>
                                          </p:stCondLst>
                                        </p:cTn>
                                        <p:tgtEl>
                                          <p:spTgt spid="1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3">
                                            <p:txEl>
                                              <p:pRg st="3" end="3"/>
                                            </p:txEl>
                                          </p:spTgt>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2000"/>
            <a:lum/>
          </a:blip>
          <a:srcRect/>
          <a:stretch>
            <a:fillRect l="-2000" t="-73000" r="-2000" b="-73000"/>
          </a:stretch>
        </a:blipFill>
        <a:effectLst/>
      </p:bgPr>
    </p:bg>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350254" y="1527736"/>
            <a:ext cx="10515600" cy="4351338"/>
          </a:xfrm>
        </p:spPr>
        <p:txBody>
          <a:bodyPr/>
          <a:lstStyle/>
          <a:p>
            <a:pPr marL="0" indent="0">
              <a:spcBef>
                <a:spcPts val="0"/>
              </a:spcBef>
              <a:buNone/>
            </a:pPr>
            <a:r>
              <a:rPr lang="nl-NL" b="1" dirty="0">
                <a:ea typeface="Microsoft Yi Baiti" panose="03000500000000000000" pitchFamily="66" charset="0"/>
              </a:rPr>
              <a:t>Vraag 2: </a:t>
            </a:r>
            <a:r>
              <a:rPr lang="nl-NL" b="1" dirty="0" smtClean="0">
                <a:ea typeface="Microsoft Yi Baiti" panose="03000500000000000000" pitchFamily="66" charset="0"/>
              </a:rPr>
              <a:t>Waar bouwt de honingbij zijn nest? </a:t>
            </a:r>
            <a:endParaRPr lang="nl-NL" sz="800" dirty="0">
              <a:ea typeface="Microsoft Yi Baiti" panose="03000500000000000000" pitchFamily="66" charset="0"/>
            </a:endParaRPr>
          </a:p>
          <a:p>
            <a:pPr marL="0" indent="0">
              <a:spcBef>
                <a:spcPts val="0"/>
              </a:spcBef>
              <a:spcAft>
                <a:spcPts val="0"/>
              </a:spcAft>
              <a:buNone/>
            </a:pPr>
            <a:endParaRPr lang="nl-NL" dirty="0" smtClean="0">
              <a:ea typeface="Microsoft Yi Baiti" panose="03000500000000000000" pitchFamily="66" charset="0"/>
            </a:endParaRPr>
          </a:p>
          <a:p>
            <a:pPr marL="342900" lvl="0" indent="-342900">
              <a:spcBef>
                <a:spcPts val="0"/>
              </a:spcBef>
              <a:spcAft>
                <a:spcPts val="0"/>
              </a:spcAft>
              <a:buFont typeface="+mj-lt"/>
              <a:buAutoNum type="alphaLcParenR"/>
            </a:pPr>
            <a:r>
              <a:rPr lang="nl-NL" dirty="0" smtClean="0">
                <a:ea typeface="Microsoft Yi Baiti" panose="03000500000000000000" pitchFamily="66" charset="0"/>
              </a:rPr>
              <a:t>Onder de grond, in het losse zand.</a:t>
            </a:r>
            <a:endParaRPr lang="nl-NL" sz="4000" dirty="0">
              <a:ea typeface="Microsoft Yi Baiti" panose="03000500000000000000" pitchFamily="66" charset="0"/>
            </a:endParaRPr>
          </a:p>
          <a:p>
            <a:pPr marL="342900" lvl="0" indent="-342900">
              <a:spcAft>
                <a:spcPts val="0"/>
              </a:spcAft>
              <a:buFont typeface="+mj-lt"/>
              <a:buAutoNum type="alphaLcParenR"/>
            </a:pPr>
            <a:r>
              <a:rPr lang="nl-NL" dirty="0" smtClean="0">
                <a:ea typeface="Microsoft Yi Baiti" panose="03000500000000000000" pitchFamily="66" charset="0"/>
              </a:rPr>
              <a:t>In bijenraten.</a:t>
            </a:r>
            <a:endParaRPr lang="nl-NL" sz="4000" dirty="0">
              <a:ea typeface="Microsoft Yi Baiti" panose="03000500000000000000" pitchFamily="66" charset="0"/>
            </a:endParaRPr>
          </a:p>
          <a:p>
            <a:pPr marL="342900" lvl="0" indent="-342900">
              <a:spcAft>
                <a:spcPts val="0"/>
              </a:spcAft>
              <a:buFont typeface="+mj-lt"/>
              <a:buAutoNum type="alphaLcParenR"/>
            </a:pPr>
            <a:r>
              <a:rPr lang="nl-NL" dirty="0" smtClean="0">
                <a:ea typeface="Microsoft Yi Baiti" panose="03000500000000000000" pitchFamily="66" charset="0"/>
              </a:rPr>
              <a:t>In holle bomen, bijenkasten of een bijenkorf.</a:t>
            </a:r>
            <a:endParaRPr lang="nl-NL" sz="4000" dirty="0">
              <a:ea typeface="Microsoft Yi Baiti" panose="03000500000000000000" pitchFamily="66" charset="0"/>
            </a:endParaRPr>
          </a:p>
          <a:p>
            <a:endParaRPr lang="nl-NL" dirty="0"/>
          </a:p>
        </p:txBody>
      </p:sp>
      <p:sp>
        <p:nvSpPr>
          <p:cNvPr id="11" name="Zeshoek 5">
            <a:hlinkClick r:id="rId4" action="ppaction://hlinksldjump"/>
          </p:cNvPr>
          <p:cNvSpPr/>
          <p:nvPr/>
        </p:nvSpPr>
        <p:spPr>
          <a:xfrm>
            <a:off x="2426274"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BIJEN QUIZZZZZ</a:t>
            </a:r>
          </a:p>
        </p:txBody>
      </p:sp>
      <p:sp>
        <p:nvSpPr>
          <p:cNvPr id="12" name="Zeshoek 6">
            <a:hlinkClick r:id="rId5" action="ppaction://hlinksldjump"/>
          </p:cNvPr>
          <p:cNvSpPr/>
          <p:nvPr/>
        </p:nvSpPr>
        <p:spPr>
          <a:xfrm>
            <a:off x="4858389"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WAT DOEN BIJEN?</a:t>
            </a:r>
          </a:p>
        </p:txBody>
      </p:sp>
      <p:sp>
        <p:nvSpPr>
          <p:cNvPr id="13" name="Zeshoek 7">
            <a:hlinkClick r:id="rId6" action="ppaction://hlinksldjump"/>
          </p:cNvPr>
          <p:cNvSpPr/>
          <p:nvPr/>
        </p:nvSpPr>
        <p:spPr>
          <a:xfrm>
            <a:off x="7309137"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GEVAREN VOOR DE BIJ</a:t>
            </a:r>
          </a:p>
        </p:txBody>
      </p:sp>
      <p:sp>
        <p:nvSpPr>
          <p:cNvPr id="14" name="Zeshoek 8">
            <a:hlinkClick r:id="rId7" action="ppaction://hlinksldjump"/>
          </p:cNvPr>
          <p:cNvSpPr/>
          <p:nvPr/>
        </p:nvSpPr>
        <p:spPr>
          <a:xfrm>
            <a:off x="9759885"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HELP DE BIJEN</a:t>
            </a:r>
          </a:p>
        </p:txBody>
      </p:sp>
      <p:pic>
        <p:nvPicPr>
          <p:cNvPr id="17" name="Afbeelding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42331" y="-688625"/>
            <a:ext cx="4728936" cy="3275332"/>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3437" y="6365128"/>
            <a:ext cx="2204356" cy="344899"/>
          </a:xfrm>
          <a:prstGeom prst="rect">
            <a:avLst/>
          </a:prstGeom>
        </p:spPr>
      </p:pic>
    </p:spTree>
    <p:extLst>
      <p:ext uri="{BB962C8B-B14F-4D97-AF65-F5344CB8AC3E}">
        <p14:creationId xmlns:p14="http://schemas.microsoft.com/office/powerpoint/2010/main" val="111450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xit" presetSubtype="1" fill="hold" nodeType="withEffect">
                                  <p:stCondLst>
                                    <p:cond delay="0"/>
                                  </p:stCondLst>
                                  <p:childTnLst>
                                    <p:animEffect transition="out" filter="wheel(1)">
                                      <p:cBhvr>
                                        <p:cTn id="6" dur="40000"/>
                                        <p:tgtEl>
                                          <p:spTgt spid="17"/>
                                        </p:tgtEl>
                                      </p:cBhvr>
                                    </p:animEffect>
                                    <p:set>
                                      <p:cBhvr>
                                        <p:cTn id="7" dur="1" fill="hold">
                                          <p:stCondLst>
                                            <p:cond delay="39999"/>
                                          </p:stCondLst>
                                        </p:cTn>
                                        <p:tgtEl>
                                          <p:spTgt spid="1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3">
                                            <p:txEl>
                                              <p:pRg st="4" end="4"/>
                                            </p:txEl>
                                          </p:spTgt>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2000"/>
            <a:lum/>
          </a:blip>
          <a:srcRect/>
          <a:stretch>
            <a:fillRect l="-2000" t="-73000" r="-2000" b="-73000"/>
          </a:stretch>
        </a:blipFill>
        <a:effectLst/>
      </p:bgPr>
    </p:bg>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466850" y="2103666"/>
            <a:ext cx="10515600" cy="4351338"/>
          </a:xfrm>
        </p:spPr>
        <p:txBody>
          <a:bodyPr/>
          <a:lstStyle/>
          <a:p>
            <a:pPr marL="0" indent="0">
              <a:buNone/>
            </a:pPr>
            <a:r>
              <a:rPr lang="nl-NL" b="1" dirty="0" smtClean="0">
                <a:ea typeface="Microsoft Yi Baiti" panose="03000500000000000000" pitchFamily="66" charset="0"/>
              </a:rPr>
              <a:t>Vraag 3: Waarom maken bijen honing?</a:t>
            </a:r>
          </a:p>
          <a:p>
            <a:pPr marL="0" lvl="0" indent="0">
              <a:lnSpc>
                <a:spcPct val="100000"/>
              </a:lnSpc>
              <a:buNone/>
            </a:pPr>
            <a:r>
              <a:rPr lang="nl-NL" dirty="0" smtClean="0">
                <a:ea typeface="Microsoft Yi Baiti" panose="03000500000000000000" pitchFamily="66" charset="0"/>
              </a:rPr>
              <a:t>a) Bijen maken graag honing zodat mensen daar lekker van kunnen eten.</a:t>
            </a:r>
          </a:p>
          <a:p>
            <a:pPr marL="0" lvl="0" indent="0">
              <a:lnSpc>
                <a:spcPct val="100000"/>
              </a:lnSpc>
              <a:buNone/>
            </a:pPr>
            <a:r>
              <a:rPr lang="nl-NL" dirty="0" smtClean="0">
                <a:ea typeface="Microsoft Yi Baiti" panose="03000500000000000000" pitchFamily="66" charset="0"/>
              </a:rPr>
              <a:t>b) Bijen maken honing voor andere dieren zoals vogels en vleermuizen.</a:t>
            </a:r>
          </a:p>
          <a:p>
            <a:pPr marL="0" indent="0">
              <a:lnSpc>
                <a:spcPct val="100000"/>
              </a:lnSpc>
              <a:buNone/>
            </a:pPr>
            <a:r>
              <a:rPr lang="nl-NL" dirty="0" smtClean="0">
                <a:ea typeface="Microsoft Yi Baiti" panose="03000500000000000000" pitchFamily="66" charset="0"/>
              </a:rPr>
              <a:t>c) Bijen gebruiken het om een voedselvoorraad te hebben in de            winter en om hun larven te voeden.</a:t>
            </a:r>
          </a:p>
          <a:p>
            <a:endParaRPr lang="nl-NL" dirty="0"/>
          </a:p>
        </p:txBody>
      </p:sp>
      <p:sp>
        <p:nvSpPr>
          <p:cNvPr id="8" name="Zeshoek 5">
            <a:hlinkClick r:id="rId4" action="ppaction://hlinksldjump"/>
          </p:cNvPr>
          <p:cNvSpPr/>
          <p:nvPr/>
        </p:nvSpPr>
        <p:spPr>
          <a:xfrm>
            <a:off x="2426274"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BIJEN QUIZZZZZ</a:t>
            </a:r>
          </a:p>
        </p:txBody>
      </p:sp>
      <p:sp>
        <p:nvSpPr>
          <p:cNvPr id="9" name="Zeshoek 6">
            <a:hlinkClick r:id="rId5" action="ppaction://hlinksldjump"/>
          </p:cNvPr>
          <p:cNvSpPr/>
          <p:nvPr/>
        </p:nvSpPr>
        <p:spPr>
          <a:xfrm>
            <a:off x="4858389"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WAT DOEN BIJEN?</a:t>
            </a:r>
          </a:p>
        </p:txBody>
      </p:sp>
      <p:sp>
        <p:nvSpPr>
          <p:cNvPr id="14" name="Zeshoek 7">
            <a:hlinkClick r:id="rId6" action="ppaction://hlinksldjump"/>
          </p:cNvPr>
          <p:cNvSpPr/>
          <p:nvPr/>
        </p:nvSpPr>
        <p:spPr>
          <a:xfrm>
            <a:off x="7309137"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GEVAREN VOOR DE BIJ</a:t>
            </a:r>
          </a:p>
        </p:txBody>
      </p:sp>
      <p:sp>
        <p:nvSpPr>
          <p:cNvPr id="15" name="Zeshoek 8">
            <a:hlinkClick r:id="rId7" action="ppaction://hlinksldjump"/>
          </p:cNvPr>
          <p:cNvSpPr/>
          <p:nvPr/>
        </p:nvSpPr>
        <p:spPr>
          <a:xfrm>
            <a:off x="9759885"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HELP DE BIJEN</a:t>
            </a:r>
          </a:p>
        </p:txBody>
      </p:sp>
      <p:pic>
        <p:nvPicPr>
          <p:cNvPr id="10" name="Afbeelding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31532" y="-269525"/>
            <a:ext cx="4728936" cy="3275332"/>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3437" y="6365128"/>
            <a:ext cx="2204356" cy="344899"/>
          </a:xfrm>
          <a:prstGeom prst="rect">
            <a:avLst/>
          </a:prstGeom>
        </p:spPr>
      </p:pic>
    </p:spTree>
    <p:extLst>
      <p:ext uri="{BB962C8B-B14F-4D97-AF65-F5344CB8AC3E}">
        <p14:creationId xmlns:p14="http://schemas.microsoft.com/office/powerpoint/2010/main" val="163900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xit" presetSubtype="1" fill="hold" nodeType="withEffect">
                                  <p:stCondLst>
                                    <p:cond delay="0"/>
                                  </p:stCondLst>
                                  <p:childTnLst>
                                    <p:animEffect transition="out" filter="wheel(1)">
                                      <p:cBhvr>
                                        <p:cTn id="6" dur="30000"/>
                                        <p:tgtEl>
                                          <p:spTgt spid="10"/>
                                        </p:tgtEl>
                                      </p:cBhvr>
                                    </p:animEffect>
                                    <p:set>
                                      <p:cBhvr>
                                        <p:cTn id="7" dur="1" fill="hold">
                                          <p:stCondLst>
                                            <p:cond delay="299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3">
                                            <p:txEl>
                                              <p:pRg st="3" end="3"/>
                                            </p:txEl>
                                          </p:spTgt>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73000" r="-2000" b="-73000"/>
          </a:stretch>
        </a:blipFill>
        <a:effectLst/>
      </p:bgPr>
    </p:bg>
    <p:spTree>
      <p:nvGrpSpPr>
        <p:cNvPr id="1" name=""/>
        <p:cNvGrpSpPr/>
        <p:nvPr/>
      </p:nvGrpSpPr>
      <p:grpSpPr>
        <a:xfrm>
          <a:off x="0" y="0"/>
          <a:ext cx="0" cy="0"/>
          <a:chOff x="0" y="0"/>
          <a:chExt cx="0" cy="0"/>
        </a:xfrm>
      </p:grpSpPr>
      <p:pic>
        <p:nvPicPr>
          <p:cNvPr id="2" name="Picture 1">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2457" y="1652694"/>
            <a:ext cx="6086465" cy="3609969"/>
          </a:xfrm>
          <a:prstGeom prst="rect">
            <a:avLst/>
          </a:prstGeom>
          <a:ln w="76200">
            <a:solidFill>
              <a:schemeClr val="bg1"/>
            </a:solidFill>
          </a:ln>
          <a:effectLst>
            <a:outerShdw blurRad="50800" dist="38100" dir="2700000" algn="tl" rotWithShape="0">
              <a:prstClr val="black">
                <a:alpha val="40000"/>
              </a:prstClr>
            </a:outerShdw>
          </a:effectLst>
        </p:spPr>
      </p:pic>
      <p:sp>
        <p:nvSpPr>
          <p:cNvPr id="3" name="Zeshoek 6">
            <a:hlinkClick r:id="rId6" action="ppaction://hlinksldjump"/>
          </p:cNvPr>
          <p:cNvSpPr/>
          <p:nvPr/>
        </p:nvSpPr>
        <p:spPr>
          <a:xfrm>
            <a:off x="4858389"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WAT DOEN BIJEN?</a:t>
            </a:r>
          </a:p>
        </p:txBody>
      </p:sp>
      <p:sp>
        <p:nvSpPr>
          <p:cNvPr id="4" name="Zeshoek 7">
            <a:hlinkClick r:id="rId7" action="ppaction://hlinksldjump"/>
          </p:cNvPr>
          <p:cNvSpPr/>
          <p:nvPr/>
        </p:nvSpPr>
        <p:spPr>
          <a:xfrm>
            <a:off x="7309137"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GEVAREN VOOR DE BIJ</a:t>
            </a:r>
          </a:p>
        </p:txBody>
      </p:sp>
      <p:sp>
        <p:nvSpPr>
          <p:cNvPr id="5" name="Zeshoek 8">
            <a:hlinkClick r:id="rId8" action="ppaction://hlinksldjump"/>
          </p:cNvPr>
          <p:cNvSpPr/>
          <p:nvPr/>
        </p:nvSpPr>
        <p:spPr>
          <a:xfrm>
            <a:off x="9759885" y="6052008"/>
            <a:ext cx="2432115" cy="805992"/>
          </a:xfrm>
          <a:prstGeom prst="hexagon">
            <a:avLst/>
          </a:prstGeom>
          <a:solidFill>
            <a:srgbClr val="F8E815"/>
          </a:solidFill>
          <a:ln w="3175"/>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b="1" dirty="0">
                <a:solidFill>
                  <a:schemeClr val="tx1"/>
                </a:solidFill>
              </a:rPr>
              <a:t>HELP DE BIJEN</a:t>
            </a:r>
          </a:p>
        </p:txBody>
      </p:sp>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2776" y="2670375"/>
            <a:ext cx="3066535" cy="3226732"/>
          </a:xfrm>
          <a:prstGeom prst="rect">
            <a:avLst/>
          </a:prstGeom>
          <a:effectLst>
            <a:outerShdw blurRad="50800" dist="38100" algn="l" rotWithShape="0">
              <a:prstClr val="black">
                <a:alpha val="40000"/>
              </a:prstClr>
            </a:outerShdw>
          </a:effectLst>
        </p:spPr>
      </p:pic>
      <p:sp>
        <p:nvSpPr>
          <p:cNvPr id="7" name="Oval Callout 6"/>
          <p:cNvSpPr/>
          <p:nvPr/>
        </p:nvSpPr>
        <p:spPr>
          <a:xfrm rot="21347936">
            <a:off x="992107" y="647385"/>
            <a:ext cx="4060337" cy="2019856"/>
          </a:xfrm>
          <a:prstGeom prst="wedgeEllipseCallout">
            <a:avLst>
              <a:gd name="adj1" fmla="val -22345"/>
              <a:gd name="adj2" fmla="val 73546"/>
            </a:avLst>
          </a:prstGeom>
          <a:ln>
            <a:solidFill>
              <a:srgbClr val="F8E815"/>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nl-NL" sz="2400" dirty="0">
              <a:latin typeface="+mj-lt"/>
              <a:ea typeface="Microsoft Yi Baiti" panose="03000500000000000000" pitchFamily="66" charset="0"/>
            </a:endParaRPr>
          </a:p>
          <a:p>
            <a:pPr algn="ctr"/>
            <a:r>
              <a:rPr lang="en-US" sz="2400" dirty="0" err="1">
                <a:ea typeface="Microsoft Yi Baiti" panose="03000500000000000000" pitchFamily="66" charset="0"/>
              </a:rPr>
              <a:t>Bekijk</a:t>
            </a:r>
            <a:r>
              <a:rPr lang="en-US" sz="2400" dirty="0">
                <a:ea typeface="Microsoft Yi Baiti" panose="03000500000000000000" pitchFamily="66" charset="0"/>
              </a:rPr>
              <a:t> </a:t>
            </a:r>
            <a:r>
              <a:rPr lang="en-US" sz="2400" dirty="0">
                <a:ea typeface="Microsoft Yi Baiti" panose="03000500000000000000" pitchFamily="66" charset="0"/>
                <a:hlinkClick r:id="rId4"/>
              </a:rPr>
              <a:t>dit </a:t>
            </a:r>
            <a:r>
              <a:rPr lang="en-US" sz="2400" dirty="0" smtClean="0">
                <a:ea typeface="Microsoft Yi Baiti" panose="03000500000000000000" pitchFamily="66" charset="0"/>
                <a:hlinkClick r:id="rId4"/>
              </a:rPr>
              <a:t>SchoolTV filmpje</a:t>
            </a:r>
            <a:r>
              <a:rPr lang="en-US" sz="2400" dirty="0" smtClean="0">
                <a:ea typeface="Microsoft Yi Baiti" panose="03000500000000000000" pitchFamily="66" charset="0"/>
              </a:rPr>
              <a:t> </a:t>
            </a:r>
            <a:r>
              <a:rPr lang="en-US" sz="2400" dirty="0">
                <a:ea typeface="Microsoft Yi Baiti" panose="03000500000000000000" pitchFamily="66" charset="0"/>
              </a:rPr>
              <a:t>en </a:t>
            </a:r>
            <a:r>
              <a:rPr lang="en-US" sz="2400" dirty="0" err="1">
                <a:ea typeface="Microsoft Yi Baiti" panose="03000500000000000000" pitchFamily="66" charset="0"/>
              </a:rPr>
              <a:t>kijk</a:t>
            </a:r>
            <a:r>
              <a:rPr lang="en-US" sz="2400" dirty="0">
                <a:ea typeface="Microsoft Yi Baiti" panose="03000500000000000000" pitchFamily="66" charset="0"/>
              </a:rPr>
              <a:t> of je </a:t>
            </a:r>
            <a:r>
              <a:rPr lang="en-US" sz="2400" dirty="0" err="1">
                <a:ea typeface="Microsoft Yi Baiti" panose="03000500000000000000" pitchFamily="66" charset="0"/>
              </a:rPr>
              <a:t>alle</a:t>
            </a:r>
            <a:r>
              <a:rPr lang="en-US" sz="2400" dirty="0">
                <a:ea typeface="Microsoft Yi Baiti" panose="03000500000000000000" pitchFamily="66" charset="0"/>
              </a:rPr>
              <a:t> </a:t>
            </a:r>
            <a:r>
              <a:rPr lang="en-US" sz="2400" dirty="0" err="1" smtClean="0">
                <a:ea typeface="Microsoft Yi Baiti" panose="03000500000000000000" pitchFamily="66" charset="0"/>
              </a:rPr>
              <a:t>quizvragen</a:t>
            </a:r>
            <a:r>
              <a:rPr lang="en-US" sz="2400" dirty="0" smtClean="0">
                <a:ea typeface="Microsoft Yi Baiti" panose="03000500000000000000" pitchFamily="66" charset="0"/>
              </a:rPr>
              <a:t> </a:t>
            </a:r>
            <a:r>
              <a:rPr lang="en-US" sz="2400" dirty="0" err="1">
                <a:ea typeface="Microsoft Yi Baiti" panose="03000500000000000000" pitchFamily="66" charset="0"/>
              </a:rPr>
              <a:t>goed</a:t>
            </a:r>
            <a:r>
              <a:rPr lang="en-US" sz="2400" dirty="0">
                <a:ea typeface="Microsoft Yi Baiti" panose="03000500000000000000" pitchFamily="66" charset="0"/>
              </a:rPr>
              <a:t> had. </a:t>
            </a:r>
            <a:endParaRPr lang="nl-NL" sz="2400" dirty="0">
              <a:ea typeface="Microsoft Yi Baiti" panose="03000500000000000000" pitchFamily="66" charset="0"/>
            </a:endParaRPr>
          </a:p>
        </p:txBody>
      </p:sp>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3915" y="6365128"/>
            <a:ext cx="2204356" cy="344899"/>
          </a:xfrm>
          <a:prstGeom prst="rect">
            <a:avLst/>
          </a:prstGeom>
        </p:spPr>
      </p:pic>
    </p:spTree>
    <p:extLst>
      <p:ext uri="{BB962C8B-B14F-4D97-AF65-F5344CB8AC3E}">
        <p14:creationId xmlns:p14="http://schemas.microsoft.com/office/powerpoint/2010/main" val="11074438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4">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000000"/>
      </a:hlink>
      <a:folHlink>
        <a:srgbClr val="000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TM03457510[[fn=Savon]]</Template>
  <TotalTime>28758</TotalTime>
  <Words>2978</Words>
  <Application>Microsoft Office PowerPoint</Application>
  <PresentationFormat>Widescreen</PresentationFormat>
  <Paragraphs>336</Paragraphs>
  <Slides>31</Slides>
  <Notes>31</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Calibri</vt:lpstr>
      <vt:lpstr>Calibri Light</vt:lpstr>
      <vt:lpstr>HelveticaNeueLT Std</vt:lpstr>
      <vt:lpstr>Kristen ITC</vt:lpstr>
      <vt:lpstr>Microsoft Yi Baiti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Greenpeace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Vincey van Zwieten</dc:creator>
  <cp:lastModifiedBy>Elize van Berkel</cp:lastModifiedBy>
  <cp:revision>455</cp:revision>
  <dcterms:created xsi:type="dcterms:W3CDTF">2016-01-20T14:48:25Z</dcterms:created>
  <dcterms:modified xsi:type="dcterms:W3CDTF">2018-03-16T13:23:47Z</dcterms:modified>
</cp:coreProperties>
</file>